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0" r:id="rId4"/>
    <p:sldId id="258" r:id="rId5"/>
    <p:sldId id="264" r:id="rId6"/>
    <p:sldId id="259" r:id="rId7"/>
    <p:sldId id="263" r:id="rId8"/>
    <p:sldId id="261" r:id="rId9"/>
    <p:sldId id="262" r:id="rId10"/>
    <p:sldId id="276" r:id="rId11"/>
    <p:sldId id="272" r:id="rId12"/>
    <p:sldId id="274"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935"/>
  </p:normalViewPr>
  <p:slideViewPr>
    <p:cSldViewPr snapToGrid="0" snapToObjects="1">
      <p:cViewPr varScale="1">
        <p:scale>
          <a:sx n="100" d="100"/>
          <a:sy n="100" d="100"/>
        </p:scale>
        <p:origin x="10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CFE88-9C65-42C3-8EBF-0C6A1AE0CF35}" type="datetimeFigureOut">
              <a:rPr lang="en-US"/>
              <a:t>2/11/2019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03911-8C65-49EC-AE72-ACE40E99C97B}" type="slidenum">
              <a:rPr lang="en-US"/>
              <a:t>‹#›</a:t>
            </a:fld>
            <a:endParaRPr lang="en-US"/>
          </a:p>
        </p:txBody>
      </p:sp>
    </p:spTree>
    <p:extLst>
      <p:ext uri="{BB962C8B-B14F-4D97-AF65-F5344CB8AC3E}">
        <p14:creationId xmlns:p14="http://schemas.microsoft.com/office/powerpoint/2010/main" val="907011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 circles represent the patches in the simulation, and the grey edges represent the</a:t>
            </a:r>
          </a:p>
          <a:p>
            <a:r>
              <a:rPr lang="en-US" dirty="0"/>
              <a:t>travel network, with varying thickness denoting heterogeneity in flow volumes. The sample</a:t>
            </a:r>
          </a:p>
          <a:p>
            <a:r>
              <a:rPr lang="en-US" dirty="0"/>
              <a:t>population shows 4 individuals in patch A (squares), 5 in patch B (circles) and 3 in patch</a:t>
            </a:r>
          </a:p>
          <a:p>
            <a:r>
              <a:rPr lang="en-US" dirty="0"/>
              <a:t>C (stars). The colors represent the disease state the individuals are in (susceptible, exposed,</a:t>
            </a:r>
          </a:p>
          <a:p>
            <a:r>
              <a:rPr lang="en-US" dirty="0"/>
              <a:t>infected or recovered). The wavy dashed arrows show movement of individuals (randomly</a:t>
            </a:r>
          </a:p>
          <a:p>
            <a:r>
              <a:rPr lang="en-US" dirty="0"/>
              <a:t>chosen according to outgoing edge probabilities). In the first step, individuals are moved from</a:t>
            </a:r>
          </a:p>
          <a:p>
            <a:r>
              <a:rPr lang="en-US" dirty="0"/>
              <a:t>their home patch to another patch (first panel), creating the effective population (second panel).</a:t>
            </a:r>
          </a:p>
          <a:p>
            <a:r>
              <a:rPr lang="en-US" dirty="0"/>
              <a:t>The disease dynamics may constitute an exposure event (transition from S to E), onset of</a:t>
            </a:r>
          </a:p>
          <a:p>
            <a:r>
              <a:rPr lang="en-US" dirty="0"/>
              <a:t>infectiousness (E to I), or recovery event (I to R). The nodes undergoing these transitions are</a:t>
            </a:r>
          </a:p>
          <a:p>
            <a:r>
              <a:rPr lang="en-US" dirty="0"/>
              <a:t>highlighted in third panel, where we see an onset of infectiousness in patch A, two exposures</a:t>
            </a:r>
          </a:p>
          <a:p>
            <a:r>
              <a:rPr lang="en-US" dirty="0"/>
              <a:t>and a recovery in patch C. Finally, the individuals return to their home patch (fourth panel).</a:t>
            </a:r>
          </a:p>
          <a:p>
            <a:endParaRPr lang="en-US" dirty="0">
              <a:cs typeface="Calibri"/>
            </a:endParaRPr>
          </a:p>
        </p:txBody>
      </p:sp>
      <p:sp>
        <p:nvSpPr>
          <p:cNvPr id="4" name="Slide Number Placeholder 3"/>
          <p:cNvSpPr>
            <a:spLocks noGrp="1"/>
          </p:cNvSpPr>
          <p:nvPr>
            <p:ph type="sldNum" sz="quarter" idx="5"/>
          </p:nvPr>
        </p:nvSpPr>
        <p:spPr/>
        <p:txBody>
          <a:bodyPr/>
          <a:lstStyle/>
          <a:p>
            <a:fld id="{5CE03911-8C65-49EC-AE72-ACE40E99C97B}" type="slidenum">
              <a:rPr lang="en-US"/>
              <a:t>4</a:t>
            </a:fld>
            <a:endParaRPr lang="en-US"/>
          </a:p>
        </p:txBody>
      </p:sp>
    </p:spTree>
    <p:extLst>
      <p:ext uri="{BB962C8B-B14F-4D97-AF65-F5344CB8AC3E}">
        <p14:creationId xmlns:p14="http://schemas.microsoft.com/office/powerpoint/2010/main" val="184359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E1DE-062B-394C-B683-D6A1D1F1B7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B1EF6A-3BFD-FF4F-A2C6-CF4B3F9CF8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3DA95C-FE27-514B-88E8-2E147902A239}"/>
              </a:ext>
            </a:extLst>
          </p:cNvPr>
          <p:cNvSpPr>
            <a:spLocks noGrp="1"/>
          </p:cNvSpPr>
          <p:nvPr>
            <p:ph type="dt" sz="half" idx="10"/>
          </p:nvPr>
        </p:nvSpPr>
        <p:spPr/>
        <p:txBody>
          <a:bodyPr/>
          <a:lstStyle/>
          <a:p>
            <a:fld id="{E4BE7C65-0351-7F42-80DA-8754008CC2DC}" type="datetimeFigureOut">
              <a:rPr lang="en-US" smtClean="0"/>
              <a:t>2/11/2019</a:t>
            </a:fld>
            <a:endParaRPr lang="en-US"/>
          </a:p>
        </p:txBody>
      </p:sp>
      <p:sp>
        <p:nvSpPr>
          <p:cNvPr id="5" name="Footer Placeholder 4">
            <a:extLst>
              <a:ext uri="{FF2B5EF4-FFF2-40B4-BE49-F238E27FC236}">
                <a16:creationId xmlns:a16="http://schemas.microsoft.com/office/drawing/2014/main" id="{AE0A657F-34B9-0D4B-BC35-D25BFEA3F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9A9A70-227E-B245-9A97-839A210010D0}"/>
              </a:ext>
            </a:extLst>
          </p:cNvPr>
          <p:cNvSpPr>
            <a:spLocks noGrp="1"/>
          </p:cNvSpPr>
          <p:nvPr>
            <p:ph type="sldNum" sz="quarter" idx="12"/>
          </p:nvPr>
        </p:nvSpPr>
        <p:spPr/>
        <p:txBody>
          <a:bodyPr/>
          <a:lstStyle/>
          <a:p>
            <a:fld id="{F1837B0D-A092-EF4A-9522-B08DF7BF0541}" type="slidenum">
              <a:rPr lang="en-US" smtClean="0"/>
              <a:t>‹#›</a:t>
            </a:fld>
            <a:endParaRPr lang="en-US"/>
          </a:p>
        </p:txBody>
      </p:sp>
    </p:spTree>
    <p:extLst>
      <p:ext uri="{BB962C8B-B14F-4D97-AF65-F5344CB8AC3E}">
        <p14:creationId xmlns:p14="http://schemas.microsoft.com/office/powerpoint/2010/main" val="2341897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ACCA1-DB7B-2748-BB4C-0637120095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2AE440-8689-A343-8D52-131D212462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41511-AEED-8B4C-8FA4-93E56505D63C}"/>
              </a:ext>
            </a:extLst>
          </p:cNvPr>
          <p:cNvSpPr>
            <a:spLocks noGrp="1"/>
          </p:cNvSpPr>
          <p:nvPr>
            <p:ph type="dt" sz="half" idx="10"/>
          </p:nvPr>
        </p:nvSpPr>
        <p:spPr/>
        <p:txBody>
          <a:bodyPr/>
          <a:lstStyle/>
          <a:p>
            <a:fld id="{E4BE7C65-0351-7F42-80DA-8754008CC2DC}" type="datetimeFigureOut">
              <a:rPr lang="en-US" smtClean="0"/>
              <a:t>2/11/2019</a:t>
            </a:fld>
            <a:endParaRPr lang="en-US"/>
          </a:p>
        </p:txBody>
      </p:sp>
      <p:sp>
        <p:nvSpPr>
          <p:cNvPr id="5" name="Footer Placeholder 4">
            <a:extLst>
              <a:ext uri="{FF2B5EF4-FFF2-40B4-BE49-F238E27FC236}">
                <a16:creationId xmlns:a16="http://schemas.microsoft.com/office/drawing/2014/main" id="{930548B1-A79C-3447-8646-F45EF11B5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A7D9-E050-5442-92EA-890BDC306DF5}"/>
              </a:ext>
            </a:extLst>
          </p:cNvPr>
          <p:cNvSpPr>
            <a:spLocks noGrp="1"/>
          </p:cNvSpPr>
          <p:nvPr>
            <p:ph type="sldNum" sz="quarter" idx="12"/>
          </p:nvPr>
        </p:nvSpPr>
        <p:spPr/>
        <p:txBody>
          <a:bodyPr/>
          <a:lstStyle/>
          <a:p>
            <a:fld id="{F1837B0D-A092-EF4A-9522-B08DF7BF0541}" type="slidenum">
              <a:rPr lang="en-US" smtClean="0"/>
              <a:t>‹#›</a:t>
            </a:fld>
            <a:endParaRPr lang="en-US"/>
          </a:p>
        </p:txBody>
      </p:sp>
    </p:spTree>
    <p:extLst>
      <p:ext uri="{BB962C8B-B14F-4D97-AF65-F5344CB8AC3E}">
        <p14:creationId xmlns:p14="http://schemas.microsoft.com/office/powerpoint/2010/main" val="68512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DE6B1-B701-DA4E-AD80-15A5D4FDEF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9072E-5E04-BB4F-92EF-0A0DA02DF2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5EF59-2F7E-9047-900E-FC6E6E76A0FE}"/>
              </a:ext>
            </a:extLst>
          </p:cNvPr>
          <p:cNvSpPr>
            <a:spLocks noGrp="1"/>
          </p:cNvSpPr>
          <p:nvPr>
            <p:ph type="dt" sz="half" idx="10"/>
          </p:nvPr>
        </p:nvSpPr>
        <p:spPr/>
        <p:txBody>
          <a:bodyPr/>
          <a:lstStyle/>
          <a:p>
            <a:fld id="{E4BE7C65-0351-7F42-80DA-8754008CC2DC}" type="datetimeFigureOut">
              <a:rPr lang="en-US" smtClean="0"/>
              <a:t>2/11/2019</a:t>
            </a:fld>
            <a:endParaRPr lang="en-US"/>
          </a:p>
        </p:txBody>
      </p:sp>
      <p:sp>
        <p:nvSpPr>
          <p:cNvPr id="5" name="Footer Placeholder 4">
            <a:extLst>
              <a:ext uri="{FF2B5EF4-FFF2-40B4-BE49-F238E27FC236}">
                <a16:creationId xmlns:a16="http://schemas.microsoft.com/office/drawing/2014/main" id="{2341293D-C1EE-9E4B-8450-EEE20108D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B7748-9F57-254E-BD3D-9F9D1D76181A}"/>
              </a:ext>
            </a:extLst>
          </p:cNvPr>
          <p:cNvSpPr>
            <a:spLocks noGrp="1"/>
          </p:cNvSpPr>
          <p:nvPr>
            <p:ph type="sldNum" sz="quarter" idx="12"/>
          </p:nvPr>
        </p:nvSpPr>
        <p:spPr/>
        <p:txBody>
          <a:bodyPr/>
          <a:lstStyle/>
          <a:p>
            <a:fld id="{F1837B0D-A092-EF4A-9522-B08DF7BF0541}" type="slidenum">
              <a:rPr lang="en-US" smtClean="0"/>
              <a:t>‹#›</a:t>
            </a:fld>
            <a:endParaRPr lang="en-US"/>
          </a:p>
        </p:txBody>
      </p:sp>
    </p:spTree>
    <p:extLst>
      <p:ext uri="{BB962C8B-B14F-4D97-AF65-F5344CB8AC3E}">
        <p14:creationId xmlns:p14="http://schemas.microsoft.com/office/powerpoint/2010/main" val="215278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84A0-2605-7240-92D2-22CA997F38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CEDBD5-8A33-704A-9736-D25FB1309B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BD710A-6FD0-6C40-B758-E32A493C9BF3}"/>
              </a:ext>
            </a:extLst>
          </p:cNvPr>
          <p:cNvSpPr>
            <a:spLocks noGrp="1"/>
          </p:cNvSpPr>
          <p:nvPr>
            <p:ph type="dt" sz="half" idx="10"/>
          </p:nvPr>
        </p:nvSpPr>
        <p:spPr/>
        <p:txBody>
          <a:bodyPr/>
          <a:lstStyle/>
          <a:p>
            <a:fld id="{E4BE7C65-0351-7F42-80DA-8754008CC2DC}" type="datetimeFigureOut">
              <a:rPr lang="en-US" smtClean="0"/>
              <a:t>2/11/2019</a:t>
            </a:fld>
            <a:endParaRPr lang="en-US"/>
          </a:p>
        </p:txBody>
      </p:sp>
      <p:sp>
        <p:nvSpPr>
          <p:cNvPr id="5" name="Footer Placeholder 4">
            <a:extLst>
              <a:ext uri="{FF2B5EF4-FFF2-40B4-BE49-F238E27FC236}">
                <a16:creationId xmlns:a16="http://schemas.microsoft.com/office/drawing/2014/main" id="{D8257BE5-38DE-FF43-BBAF-2797E1D96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A3438-FA6F-2641-A421-528DC23CB832}"/>
              </a:ext>
            </a:extLst>
          </p:cNvPr>
          <p:cNvSpPr>
            <a:spLocks noGrp="1"/>
          </p:cNvSpPr>
          <p:nvPr>
            <p:ph type="sldNum" sz="quarter" idx="12"/>
          </p:nvPr>
        </p:nvSpPr>
        <p:spPr/>
        <p:txBody>
          <a:bodyPr/>
          <a:lstStyle/>
          <a:p>
            <a:fld id="{F1837B0D-A092-EF4A-9522-B08DF7BF0541}" type="slidenum">
              <a:rPr lang="en-US" smtClean="0"/>
              <a:t>‹#›</a:t>
            </a:fld>
            <a:endParaRPr lang="en-US"/>
          </a:p>
        </p:txBody>
      </p:sp>
    </p:spTree>
    <p:extLst>
      <p:ext uri="{BB962C8B-B14F-4D97-AF65-F5344CB8AC3E}">
        <p14:creationId xmlns:p14="http://schemas.microsoft.com/office/powerpoint/2010/main" val="305551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BEDCD-EEDA-2649-B0D7-263B35AC4F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A63291-3550-184C-83F2-08F2283A7F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B244A9F-E676-ED48-9953-8EBB62BD379A}"/>
              </a:ext>
            </a:extLst>
          </p:cNvPr>
          <p:cNvSpPr>
            <a:spLocks noGrp="1"/>
          </p:cNvSpPr>
          <p:nvPr>
            <p:ph type="dt" sz="half" idx="10"/>
          </p:nvPr>
        </p:nvSpPr>
        <p:spPr/>
        <p:txBody>
          <a:bodyPr/>
          <a:lstStyle/>
          <a:p>
            <a:fld id="{E4BE7C65-0351-7F42-80DA-8754008CC2DC}" type="datetimeFigureOut">
              <a:rPr lang="en-US" smtClean="0"/>
              <a:t>2/11/2019</a:t>
            </a:fld>
            <a:endParaRPr lang="en-US"/>
          </a:p>
        </p:txBody>
      </p:sp>
      <p:sp>
        <p:nvSpPr>
          <p:cNvPr id="5" name="Footer Placeholder 4">
            <a:extLst>
              <a:ext uri="{FF2B5EF4-FFF2-40B4-BE49-F238E27FC236}">
                <a16:creationId xmlns:a16="http://schemas.microsoft.com/office/drawing/2014/main" id="{98930F77-BACD-234A-8A54-A744FB497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5B574-B7BF-4845-93E9-056E9C7A18D7}"/>
              </a:ext>
            </a:extLst>
          </p:cNvPr>
          <p:cNvSpPr>
            <a:spLocks noGrp="1"/>
          </p:cNvSpPr>
          <p:nvPr>
            <p:ph type="sldNum" sz="quarter" idx="12"/>
          </p:nvPr>
        </p:nvSpPr>
        <p:spPr/>
        <p:txBody>
          <a:bodyPr/>
          <a:lstStyle/>
          <a:p>
            <a:fld id="{F1837B0D-A092-EF4A-9522-B08DF7BF0541}" type="slidenum">
              <a:rPr lang="en-US" smtClean="0"/>
              <a:t>‹#›</a:t>
            </a:fld>
            <a:endParaRPr lang="en-US"/>
          </a:p>
        </p:txBody>
      </p:sp>
    </p:spTree>
    <p:extLst>
      <p:ext uri="{BB962C8B-B14F-4D97-AF65-F5344CB8AC3E}">
        <p14:creationId xmlns:p14="http://schemas.microsoft.com/office/powerpoint/2010/main" val="2899047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36D49-2CF7-CA41-9982-4F33DA9F73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CFB427-EE9D-9249-BD62-A5791A7C4F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1326A7-F3E2-4146-ADBC-FBD9273B11D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F0466C-158F-2247-8996-00E88426F53E}"/>
              </a:ext>
            </a:extLst>
          </p:cNvPr>
          <p:cNvSpPr>
            <a:spLocks noGrp="1"/>
          </p:cNvSpPr>
          <p:nvPr>
            <p:ph type="dt" sz="half" idx="10"/>
          </p:nvPr>
        </p:nvSpPr>
        <p:spPr/>
        <p:txBody>
          <a:bodyPr/>
          <a:lstStyle/>
          <a:p>
            <a:fld id="{E4BE7C65-0351-7F42-80DA-8754008CC2DC}" type="datetimeFigureOut">
              <a:rPr lang="en-US" smtClean="0"/>
              <a:t>2/11/2019</a:t>
            </a:fld>
            <a:endParaRPr lang="en-US"/>
          </a:p>
        </p:txBody>
      </p:sp>
      <p:sp>
        <p:nvSpPr>
          <p:cNvPr id="6" name="Footer Placeholder 5">
            <a:extLst>
              <a:ext uri="{FF2B5EF4-FFF2-40B4-BE49-F238E27FC236}">
                <a16:creationId xmlns:a16="http://schemas.microsoft.com/office/drawing/2014/main" id="{9505722C-A1D0-084B-A35B-FF2FFB9956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671472-93F2-3E43-9528-BBB5B42F466B}"/>
              </a:ext>
            </a:extLst>
          </p:cNvPr>
          <p:cNvSpPr>
            <a:spLocks noGrp="1"/>
          </p:cNvSpPr>
          <p:nvPr>
            <p:ph type="sldNum" sz="quarter" idx="12"/>
          </p:nvPr>
        </p:nvSpPr>
        <p:spPr/>
        <p:txBody>
          <a:bodyPr/>
          <a:lstStyle/>
          <a:p>
            <a:fld id="{F1837B0D-A092-EF4A-9522-B08DF7BF0541}" type="slidenum">
              <a:rPr lang="en-US" smtClean="0"/>
              <a:t>‹#›</a:t>
            </a:fld>
            <a:endParaRPr lang="en-US"/>
          </a:p>
        </p:txBody>
      </p:sp>
    </p:spTree>
    <p:extLst>
      <p:ext uri="{BB962C8B-B14F-4D97-AF65-F5344CB8AC3E}">
        <p14:creationId xmlns:p14="http://schemas.microsoft.com/office/powerpoint/2010/main" val="1405858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E45C-C3C9-1F4E-9CCC-1BDA2CA162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6EC019-CF87-B44B-AA65-3F83EBAA68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76737D-0E97-714B-9E20-66E46F3075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E5FB33-DD25-0648-9681-B4E6B01C12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890705-1F1E-374F-9DEB-E44BD1D300C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E78A24-90BA-3C41-B911-407D3BDC5EC7}"/>
              </a:ext>
            </a:extLst>
          </p:cNvPr>
          <p:cNvSpPr>
            <a:spLocks noGrp="1"/>
          </p:cNvSpPr>
          <p:nvPr>
            <p:ph type="dt" sz="half" idx="10"/>
          </p:nvPr>
        </p:nvSpPr>
        <p:spPr/>
        <p:txBody>
          <a:bodyPr/>
          <a:lstStyle/>
          <a:p>
            <a:fld id="{E4BE7C65-0351-7F42-80DA-8754008CC2DC}" type="datetimeFigureOut">
              <a:rPr lang="en-US" smtClean="0"/>
              <a:t>2/11/2019</a:t>
            </a:fld>
            <a:endParaRPr lang="en-US"/>
          </a:p>
        </p:txBody>
      </p:sp>
      <p:sp>
        <p:nvSpPr>
          <p:cNvPr id="8" name="Footer Placeholder 7">
            <a:extLst>
              <a:ext uri="{FF2B5EF4-FFF2-40B4-BE49-F238E27FC236}">
                <a16:creationId xmlns:a16="http://schemas.microsoft.com/office/drawing/2014/main" id="{F77CFEB5-EC46-AB43-8B6F-91C25B3656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A0288B-E022-BA4A-82B2-4341A79A23B7}"/>
              </a:ext>
            </a:extLst>
          </p:cNvPr>
          <p:cNvSpPr>
            <a:spLocks noGrp="1"/>
          </p:cNvSpPr>
          <p:nvPr>
            <p:ph type="sldNum" sz="quarter" idx="12"/>
          </p:nvPr>
        </p:nvSpPr>
        <p:spPr/>
        <p:txBody>
          <a:bodyPr/>
          <a:lstStyle/>
          <a:p>
            <a:fld id="{F1837B0D-A092-EF4A-9522-B08DF7BF0541}" type="slidenum">
              <a:rPr lang="en-US" smtClean="0"/>
              <a:t>‹#›</a:t>
            </a:fld>
            <a:endParaRPr lang="en-US"/>
          </a:p>
        </p:txBody>
      </p:sp>
    </p:spTree>
    <p:extLst>
      <p:ext uri="{BB962C8B-B14F-4D97-AF65-F5344CB8AC3E}">
        <p14:creationId xmlns:p14="http://schemas.microsoft.com/office/powerpoint/2010/main" val="410318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DC04F-D84B-1849-AC27-5C57A4AD24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3D38FF-54DD-164F-AEB2-543C19DAE25F}"/>
              </a:ext>
            </a:extLst>
          </p:cNvPr>
          <p:cNvSpPr>
            <a:spLocks noGrp="1"/>
          </p:cNvSpPr>
          <p:nvPr>
            <p:ph type="dt" sz="half" idx="10"/>
          </p:nvPr>
        </p:nvSpPr>
        <p:spPr/>
        <p:txBody>
          <a:bodyPr/>
          <a:lstStyle/>
          <a:p>
            <a:fld id="{E4BE7C65-0351-7F42-80DA-8754008CC2DC}" type="datetimeFigureOut">
              <a:rPr lang="en-US" smtClean="0"/>
              <a:t>2/11/2019</a:t>
            </a:fld>
            <a:endParaRPr lang="en-US"/>
          </a:p>
        </p:txBody>
      </p:sp>
      <p:sp>
        <p:nvSpPr>
          <p:cNvPr id="4" name="Footer Placeholder 3">
            <a:extLst>
              <a:ext uri="{FF2B5EF4-FFF2-40B4-BE49-F238E27FC236}">
                <a16:creationId xmlns:a16="http://schemas.microsoft.com/office/drawing/2014/main" id="{788240DF-ADC9-E84E-B178-AF5AEDE6C2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9B825A-4798-B248-9392-82E7B308712F}"/>
              </a:ext>
            </a:extLst>
          </p:cNvPr>
          <p:cNvSpPr>
            <a:spLocks noGrp="1"/>
          </p:cNvSpPr>
          <p:nvPr>
            <p:ph type="sldNum" sz="quarter" idx="12"/>
          </p:nvPr>
        </p:nvSpPr>
        <p:spPr/>
        <p:txBody>
          <a:bodyPr/>
          <a:lstStyle/>
          <a:p>
            <a:fld id="{F1837B0D-A092-EF4A-9522-B08DF7BF0541}" type="slidenum">
              <a:rPr lang="en-US" smtClean="0"/>
              <a:t>‹#›</a:t>
            </a:fld>
            <a:endParaRPr lang="en-US"/>
          </a:p>
        </p:txBody>
      </p:sp>
    </p:spTree>
    <p:extLst>
      <p:ext uri="{BB962C8B-B14F-4D97-AF65-F5344CB8AC3E}">
        <p14:creationId xmlns:p14="http://schemas.microsoft.com/office/powerpoint/2010/main" val="3670675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102994-D768-C847-AE79-3ED41E6D34CC}"/>
              </a:ext>
            </a:extLst>
          </p:cNvPr>
          <p:cNvSpPr>
            <a:spLocks noGrp="1"/>
          </p:cNvSpPr>
          <p:nvPr>
            <p:ph type="dt" sz="half" idx="10"/>
          </p:nvPr>
        </p:nvSpPr>
        <p:spPr/>
        <p:txBody>
          <a:bodyPr/>
          <a:lstStyle/>
          <a:p>
            <a:fld id="{E4BE7C65-0351-7F42-80DA-8754008CC2DC}" type="datetimeFigureOut">
              <a:rPr lang="en-US" smtClean="0"/>
              <a:t>2/11/2019</a:t>
            </a:fld>
            <a:endParaRPr lang="en-US"/>
          </a:p>
        </p:txBody>
      </p:sp>
      <p:sp>
        <p:nvSpPr>
          <p:cNvPr id="3" name="Footer Placeholder 2">
            <a:extLst>
              <a:ext uri="{FF2B5EF4-FFF2-40B4-BE49-F238E27FC236}">
                <a16:creationId xmlns:a16="http://schemas.microsoft.com/office/drawing/2014/main" id="{443F8CAE-88FA-AD44-A015-4399CDC3CA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EAB548-8FAD-0847-8852-C928578BCD91}"/>
              </a:ext>
            </a:extLst>
          </p:cNvPr>
          <p:cNvSpPr>
            <a:spLocks noGrp="1"/>
          </p:cNvSpPr>
          <p:nvPr>
            <p:ph type="sldNum" sz="quarter" idx="12"/>
          </p:nvPr>
        </p:nvSpPr>
        <p:spPr/>
        <p:txBody>
          <a:bodyPr/>
          <a:lstStyle/>
          <a:p>
            <a:fld id="{F1837B0D-A092-EF4A-9522-B08DF7BF0541}" type="slidenum">
              <a:rPr lang="en-US" smtClean="0"/>
              <a:t>‹#›</a:t>
            </a:fld>
            <a:endParaRPr lang="en-US"/>
          </a:p>
        </p:txBody>
      </p:sp>
    </p:spTree>
    <p:extLst>
      <p:ext uri="{BB962C8B-B14F-4D97-AF65-F5344CB8AC3E}">
        <p14:creationId xmlns:p14="http://schemas.microsoft.com/office/powerpoint/2010/main" val="1006863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25CA-9BDA-3C4D-9C68-04008B120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CBF383-53B4-EB45-8ACE-3EF49D07D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89444E-1403-A240-A000-309276B9BC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CF84E2-0CE8-2142-9F02-00E05924DCF7}"/>
              </a:ext>
            </a:extLst>
          </p:cNvPr>
          <p:cNvSpPr>
            <a:spLocks noGrp="1"/>
          </p:cNvSpPr>
          <p:nvPr>
            <p:ph type="dt" sz="half" idx="10"/>
          </p:nvPr>
        </p:nvSpPr>
        <p:spPr/>
        <p:txBody>
          <a:bodyPr/>
          <a:lstStyle/>
          <a:p>
            <a:fld id="{E4BE7C65-0351-7F42-80DA-8754008CC2DC}" type="datetimeFigureOut">
              <a:rPr lang="en-US" smtClean="0"/>
              <a:t>2/11/2019</a:t>
            </a:fld>
            <a:endParaRPr lang="en-US"/>
          </a:p>
        </p:txBody>
      </p:sp>
      <p:sp>
        <p:nvSpPr>
          <p:cNvPr id="6" name="Footer Placeholder 5">
            <a:extLst>
              <a:ext uri="{FF2B5EF4-FFF2-40B4-BE49-F238E27FC236}">
                <a16:creationId xmlns:a16="http://schemas.microsoft.com/office/drawing/2014/main" id="{B2C1D6A6-93E4-6D4C-96B2-196779A18F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464234-786B-DE4D-A493-5A17CE6981A7}"/>
              </a:ext>
            </a:extLst>
          </p:cNvPr>
          <p:cNvSpPr>
            <a:spLocks noGrp="1"/>
          </p:cNvSpPr>
          <p:nvPr>
            <p:ph type="sldNum" sz="quarter" idx="12"/>
          </p:nvPr>
        </p:nvSpPr>
        <p:spPr/>
        <p:txBody>
          <a:bodyPr/>
          <a:lstStyle/>
          <a:p>
            <a:fld id="{F1837B0D-A092-EF4A-9522-B08DF7BF0541}" type="slidenum">
              <a:rPr lang="en-US" smtClean="0"/>
              <a:t>‹#›</a:t>
            </a:fld>
            <a:endParaRPr lang="en-US"/>
          </a:p>
        </p:txBody>
      </p:sp>
    </p:spTree>
    <p:extLst>
      <p:ext uri="{BB962C8B-B14F-4D97-AF65-F5344CB8AC3E}">
        <p14:creationId xmlns:p14="http://schemas.microsoft.com/office/powerpoint/2010/main" val="108339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F28-94A8-BA40-98F5-9E57C4E80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FD7152-F437-7A4D-B0CD-8D10081F9F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C0CD18-1E4A-8D4E-834D-CED3C50BE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0C20D7-C866-1946-B683-74710F0992AC}"/>
              </a:ext>
            </a:extLst>
          </p:cNvPr>
          <p:cNvSpPr>
            <a:spLocks noGrp="1"/>
          </p:cNvSpPr>
          <p:nvPr>
            <p:ph type="dt" sz="half" idx="10"/>
          </p:nvPr>
        </p:nvSpPr>
        <p:spPr/>
        <p:txBody>
          <a:bodyPr/>
          <a:lstStyle/>
          <a:p>
            <a:fld id="{E4BE7C65-0351-7F42-80DA-8754008CC2DC}" type="datetimeFigureOut">
              <a:rPr lang="en-US" smtClean="0"/>
              <a:t>2/11/2019</a:t>
            </a:fld>
            <a:endParaRPr lang="en-US"/>
          </a:p>
        </p:txBody>
      </p:sp>
      <p:sp>
        <p:nvSpPr>
          <p:cNvPr id="6" name="Footer Placeholder 5">
            <a:extLst>
              <a:ext uri="{FF2B5EF4-FFF2-40B4-BE49-F238E27FC236}">
                <a16:creationId xmlns:a16="http://schemas.microsoft.com/office/drawing/2014/main" id="{E3BBD230-D1F4-824C-AC46-B795EB16F8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92328-3C9E-5F49-B6D2-313A4C473389}"/>
              </a:ext>
            </a:extLst>
          </p:cNvPr>
          <p:cNvSpPr>
            <a:spLocks noGrp="1"/>
          </p:cNvSpPr>
          <p:nvPr>
            <p:ph type="sldNum" sz="quarter" idx="12"/>
          </p:nvPr>
        </p:nvSpPr>
        <p:spPr/>
        <p:txBody>
          <a:bodyPr/>
          <a:lstStyle/>
          <a:p>
            <a:fld id="{F1837B0D-A092-EF4A-9522-B08DF7BF0541}" type="slidenum">
              <a:rPr lang="en-US" smtClean="0"/>
              <a:t>‹#›</a:t>
            </a:fld>
            <a:endParaRPr lang="en-US"/>
          </a:p>
        </p:txBody>
      </p:sp>
    </p:spTree>
    <p:extLst>
      <p:ext uri="{BB962C8B-B14F-4D97-AF65-F5344CB8AC3E}">
        <p14:creationId xmlns:p14="http://schemas.microsoft.com/office/powerpoint/2010/main" val="1406397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724F67-7375-0846-A18F-5E800B2512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CCAA22-A866-A846-804F-676F094159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75806-349C-6942-993A-1DE79B4C4F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E7C65-0351-7F42-80DA-8754008CC2DC}" type="datetimeFigureOut">
              <a:rPr lang="en-US" smtClean="0"/>
              <a:t>2/11/2019</a:t>
            </a:fld>
            <a:endParaRPr lang="en-US"/>
          </a:p>
        </p:txBody>
      </p:sp>
      <p:sp>
        <p:nvSpPr>
          <p:cNvPr id="5" name="Footer Placeholder 4">
            <a:extLst>
              <a:ext uri="{FF2B5EF4-FFF2-40B4-BE49-F238E27FC236}">
                <a16:creationId xmlns:a16="http://schemas.microsoft.com/office/drawing/2014/main" id="{4C84685F-C9CE-FD42-AFC8-620718C943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31E9B7-72B2-3F47-8422-04625EC5E5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37B0D-A092-EF4A-9522-B08DF7BF0541}" type="slidenum">
              <a:rPr lang="en-US" smtClean="0"/>
              <a:t>‹#›</a:t>
            </a:fld>
            <a:endParaRPr lang="en-US"/>
          </a:p>
        </p:txBody>
      </p:sp>
    </p:spTree>
    <p:extLst>
      <p:ext uri="{BB962C8B-B14F-4D97-AF65-F5344CB8AC3E}">
        <p14:creationId xmlns:p14="http://schemas.microsoft.com/office/powerpoint/2010/main" val="334823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humdata.org/dataset/democratic-republic-of-congo-health-boundaries" TargetMode="External"/><Relationship Id="rId2" Type="http://schemas.openxmlformats.org/officeDocument/2006/relationships/hyperlink" Target="https://data.humdata.org/dataset/rdc-statistiques-des-populations" TargetMode="External"/><Relationship Id="rId1" Type="http://schemas.openxmlformats.org/officeDocument/2006/relationships/slideLayout" Target="../slideLayouts/slideLayout2.xml"/><Relationship Id="rId5" Type="http://schemas.openxmlformats.org/officeDocument/2006/relationships/hyperlink" Target="https://github.com/sophiemeakin/ebola_drc/" TargetMode="External"/><Relationship Id="rId4" Type="http://schemas.openxmlformats.org/officeDocument/2006/relationships/hyperlink" Target="http://diva-gis.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06C2-8FB6-8947-A673-0224138D495C}"/>
              </a:ext>
            </a:extLst>
          </p:cNvPr>
          <p:cNvSpPr>
            <a:spLocks noGrp="1"/>
          </p:cNvSpPr>
          <p:nvPr>
            <p:ph type="ctrTitle"/>
          </p:nvPr>
        </p:nvSpPr>
        <p:spPr/>
        <p:txBody>
          <a:bodyPr>
            <a:normAutofit fontScale="90000"/>
          </a:bodyPr>
          <a:lstStyle/>
          <a:p>
            <a:r>
              <a:rPr lang="en-US" dirty="0"/>
              <a:t>Ebola Outbreak</a:t>
            </a:r>
            <a:br>
              <a:rPr lang="en-US" dirty="0"/>
            </a:br>
            <a:r>
              <a:rPr lang="en-US" dirty="0"/>
              <a:t>North-Kivu 2018</a:t>
            </a:r>
            <a:br>
              <a:rPr lang="en-US" dirty="0"/>
            </a:br>
            <a:r>
              <a:rPr lang="en-US" dirty="0"/>
              <a:t>Risk of Future Cases</a:t>
            </a:r>
          </a:p>
        </p:txBody>
      </p:sp>
      <p:sp>
        <p:nvSpPr>
          <p:cNvPr id="3" name="Subtitle 2">
            <a:extLst>
              <a:ext uri="{FF2B5EF4-FFF2-40B4-BE49-F238E27FC236}">
                <a16:creationId xmlns:a16="http://schemas.microsoft.com/office/drawing/2014/main" id="{584C403B-E7B1-1B49-9F26-875A1DE84B46}"/>
              </a:ext>
            </a:extLst>
          </p:cNvPr>
          <p:cNvSpPr>
            <a:spLocks noGrp="1"/>
          </p:cNvSpPr>
          <p:nvPr>
            <p:ph type="subTitle" idx="1"/>
          </p:nvPr>
        </p:nvSpPr>
        <p:spPr>
          <a:xfrm>
            <a:off x="1524000" y="3602037"/>
            <a:ext cx="9144000" cy="2113581"/>
          </a:xfrm>
        </p:spPr>
        <p:txBody>
          <a:bodyPr>
            <a:normAutofit lnSpcReduction="10000"/>
          </a:bodyPr>
          <a:lstStyle/>
          <a:p>
            <a:r>
              <a:rPr lang="en-US" dirty="0"/>
              <a:t>Srinivasan </a:t>
            </a:r>
            <a:r>
              <a:rPr lang="en-US" dirty="0" err="1"/>
              <a:t>Venkatramanan</a:t>
            </a:r>
            <a:r>
              <a:rPr lang="en-US" dirty="0"/>
              <a:t>, Bryan Lewis, and Alex </a:t>
            </a:r>
            <a:r>
              <a:rPr lang="en-US" dirty="0" err="1"/>
              <a:t>Telionis</a:t>
            </a:r>
            <a:endParaRPr lang="en-US" dirty="0"/>
          </a:p>
          <a:p>
            <a:r>
              <a:rPr lang="en-US" dirty="0"/>
              <a:t>on behalf of the</a:t>
            </a:r>
          </a:p>
          <a:p>
            <a:r>
              <a:rPr lang="en-US" dirty="0"/>
              <a:t>Network Systems Science &amp; Advanced Computing Division</a:t>
            </a:r>
          </a:p>
          <a:p>
            <a:r>
              <a:rPr lang="en-US" dirty="0"/>
              <a:t>Biocomplexity Institute &amp; Initiative</a:t>
            </a:r>
          </a:p>
          <a:p>
            <a:r>
              <a:rPr lang="en-US" dirty="0"/>
              <a:t>University of Virginia</a:t>
            </a:r>
          </a:p>
        </p:txBody>
      </p:sp>
      <p:pic>
        <p:nvPicPr>
          <p:cNvPr id="4" name="Picture 3">
            <a:extLst>
              <a:ext uri="{FF2B5EF4-FFF2-40B4-BE49-F238E27FC236}">
                <a16:creationId xmlns:a16="http://schemas.microsoft.com/office/drawing/2014/main" id="{DF9F3832-1C19-6D4A-B971-021A2A4143AB}"/>
              </a:ext>
            </a:extLst>
          </p:cNvPr>
          <p:cNvPicPr>
            <a:picLocks noChangeAspect="1"/>
          </p:cNvPicPr>
          <p:nvPr/>
        </p:nvPicPr>
        <p:blipFill>
          <a:blip r:embed="rId2"/>
          <a:stretch>
            <a:fillRect/>
          </a:stretch>
        </p:blipFill>
        <p:spPr>
          <a:xfrm>
            <a:off x="375425" y="5715619"/>
            <a:ext cx="5501268" cy="940388"/>
          </a:xfrm>
          <a:prstGeom prst="rect">
            <a:avLst/>
          </a:prstGeom>
        </p:spPr>
      </p:pic>
    </p:spTree>
    <p:extLst>
      <p:ext uri="{BB962C8B-B14F-4D97-AF65-F5344CB8AC3E}">
        <p14:creationId xmlns:p14="http://schemas.microsoft.com/office/powerpoint/2010/main" val="650368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A44BB-72CB-984A-AF8B-11B7E8F42F1A}"/>
              </a:ext>
            </a:extLst>
          </p:cNvPr>
          <p:cNvSpPr>
            <a:spLocks noGrp="1"/>
          </p:cNvSpPr>
          <p:nvPr>
            <p:ph type="title"/>
          </p:nvPr>
        </p:nvSpPr>
        <p:spPr>
          <a:xfrm>
            <a:off x="838200" y="365125"/>
            <a:ext cx="10515600" cy="1325563"/>
          </a:xfrm>
        </p:spPr>
        <p:txBody>
          <a:bodyPr/>
          <a:lstStyle/>
          <a:p>
            <a:r>
              <a:rPr lang="en-US" dirty="0"/>
              <a:t>Results – Scenario 1 </a:t>
            </a:r>
            <a:r>
              <a:rPr lang="en-US" dirty="0" err="1"/>
              <a:t>Healthzone</a:t>
            </a:r>
            <a:r>
              <a:rPr lang="en-US" dirty="0"/>
              <a:t> risk</a:t>
            </a:r>
            <a:br>
              <a:rPr lang="en-US" dirty="0"/>
            </a:br>
            <a:r>
              <a:rPr lang="en-US" sz="3600" dirty="0"/>
              <a:t>(controls remain)</a:t>
            </a:r>
          </a:p>
        </p:txBody>
      </p:sp>
      <p:pic>
        <p:nvPicPr>
          <p:cNvPr id="12" name="Picture 11">
            <a:extLst>
              <a:ext uri="{FF2B5EF4-FFF2-40B4-BE49-F238E27FC236}">
                <a16:creationId xmlns:a16="http://schemas.microsoft.com/office/drawing/2014/main" id="{63369EBA-C393-294A-96DB-2ED4D41ED033}"/>
              </a:ext>
            </a:extLst>
          </p:cNvPr>
          <p:cNvPicPr>
            <a:picLocks noChangeAspect="1"/>
          </p:cNvPicPr>
          <p:nvPr/>
        </p:nvPicPr>
        <p:blipFill rotWithShape="1">
          <a:blip r:embed="rId2"/>
          <a:srcRect l="9524" t="4375" r="8929"/>
          <a:stretch/>
        </p:blipFill>
        <p:spPr>
          <a:xfrm>
            <a:off x="1966688" y="2849563"/>
            <a:ext cx="9942286" cy="3643312"/>
          </a:xfrm>
          <a:prstGeom prst="rect">
            <a:avLst/>
          </a:prstGeom>
        </p:spPr>
      </p:pic>
      <p:pic>
        <p:nvPicPr>
          <p:cNvPr id="10" name="Content Placeholder 9">
            <a:extLst>
              <a:ext uri="{FF2B5EF4-FFF2-40B4-BE49-F238E27FC236}">
                <a16:creationId xmlns:a16="http://schemas.microsoft.com/office/drawing/2014/main" id="{B2C2E46C-5B9E-1447-ABFB-15F0F68E9442}"/>
              </a:ext>
            </a:extLst>
          </p:cNvPr>
          <p:cNvPicPr>
            <a:picLocks noGrp="1" noChangeAspect="1"/>
          </p:cNvPicPr>
          <p:nvPr>
            <p:ph idx="1"/>
          </p:nvPr>
        </p:nvPicPr>
        <p:blipFill rotWithShape="1">
          <a:blip r:embed="rId3"/>
          <a:srcRect l="7404" t="8065" r="8005" b="4543"/>
          <a:stretch/>
        </p:blipFill>
        <p:spPr>
          <a:xfrm>
            <a:off x="838199" y="749336"/>
            <a:ext cx="4601029" cy="3802744"/>
          </a:xfrm>
        </p:spPr>
      </p:pic>
      <p:pic>
        <p:nvPicPr>
          <p:cNvPr id="6" name="Content Placeholder 4">
            <a:extLst>
              <a:ext uri="{FF2B5EF4-FFF2-40B4-BE49-F238E27FC236}">
                <a16:creationId xmlns:a16="http://schemas.microsoft.com/office/drawing/2014/main" id="{FBA7775F-8FC7-0B44-BA99-678C6399E172}"/>
              </a:ext>
            </a:extLst>
          </p:cNvPr>
          <p:cNvPicPr>
            <a:picLocks noChangeAspect="1"/>
          </p:cNvPicPr>
          <p:nvPr/>
        </p:nvPicPr>
        <p:blipFill rotWithShape="1">
          <a:blip r:embed="rId4"/>
          <a:srcRect l="9421" t="6414" r="9006"/>
          <a:stretch/>
        </p:blipFill>
        <p:spPr>
          <a:xfrm>
            <a:off x="1966689" y="2849563"/>
            <a:ext cx="9942286" cy="3564465"/>
          </a:xfrm>
          <a:prstGeom prst="rect">
            <a:avLst/>
          </a:prstGeom>
        </p:spPr>
      </p:pic>
      <p:pic>
        <p:nvPicPr>
          <p:cNvPr id="5" name="Content Placeholder 9">
            <a:extLst>
              <a:ext uri="{FF2B5EF4-FFF2-40B4-BE49-F238E27FC236}">
                <a16:creationId xmlns:a16="http://schemas.microsoft.com/office/drawing/2014/main" id="{AEC23609-B330-CB47-9C5B-AA91039930D4}"/>
              </a:ext>
            </a:extLst>
          </p:cNvPr>
          <p:cNvPicPr>
            <a:picLocks noChangeAspect="1"/>
          </p:cNvPicPr>
          <p:nvPr/>
        </p:nvPicPr>
        <p:blipFill rotWithShape="1">
          <a:blip r:embed="rId5"/>
          <a:srcRect l="6940" t="6434" r="7256" b="5238"/>
          <a:stretch/>
        </p:blipFill>
        <p:spPr>
          <a:xfrm>
            <a:off x="4073073" y="128588"/>
            <a:ext cx="4601028" cy="3789082"/>
          </a:xfrm>
          <a:prstGeom prst="rect">
            <a:avLst/>
          </a:prstGeom>
        </p:spPr>
      </p:pic>
    </p:spTree>
    <p:extLst>
      <p:ext uri="{BB962C8B-B14F-4D97-AF65-F5344CB8AC3E}">
        <p14:creationId xmlns:p14="http://schemas.microsoft.com/office/powerpoint/2010/main" val="2580576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BA09-7DF5-A04C-9621-8BA13D7305CB}"/>
              </a:ext>
            </a:extLst>
          </p:cNvPr>
          <p:cNvSpPr>
            <a:spLocks noGrp="1"/>
          </p:cNvSpPr>
          <p:nvPr>
            <p:ph type="title"/>
          </p:nvPr>
        </p:nvSpPr>
        <p:spPr/>
        <p:txBody>
          <a:bodyPr/>
          <a:lstStyle/>
          <a:p>
            <a:r>
              <a:rPr lang="en-US" dirty="0"/>
              <a:t>Results – Scenario 2 </a:t>
            </a:r>
            <a:r>
              <a:rPr lang="en-US" dirty="0" err="1"/>
              <a:t>Healthzone</a:t>
            </a:r>
            <a:r>
              <a:rPr lang="en-US" dirty="0"/>
              <a:t> risk</a:t>
            </a:r>
            <a:br>
              <a:rPr lang="en-US" dirty="0"/>
            </a:br>
            <a:r>
              <a:rPr lang="en-US" sz="3600" dirty="0"/>
              <a:t>(control efforts removed)</a:t>
            </a:r>
          </a:p>
        </p:txBody>
      </p:sp>
      <p:sp>
        <p:nvSpPr>
          <p:cNvPr id="3" name="Content Placeholder 2">
            <a:extLst>
              <a:ext uri="{FF2B5EF4-FFF2-40B4-BE49-F238E27FC236}">
                <a16:creationId xmlns:a16="http://schemas.microsoft.com/office/drawing/2014/main" id="{D70431B1-F0FA-1149-881C-7EAE9C27CA8E}"/>
              </a:ext>
            </a:extLst>
          </p:cNvPr>
          <p:cNvSpPr>
            <a:spLocks noGrp="1"/>
          </p:cNvSpPr>
          <p:nvPr>
            <p:ph idx="1"/>
          </p:nvPr>
        </p:nvSpPr>
        <p:spPr>
          <a:xfrm>
            <a:off x="838200" y="1825625"/>
            <a:ext cx="6927338" cy="4667250"/>
          </a:xfrm>
        </p:spPr>
        <p:txBody>
          <a:bodyPr>
            <a:normAutofit/>
          </a:bodyPr>
          <a:lstStyle/>
          <a:p>
            <a:r>
              <a:rPr lang="en-US" dirty="0"/>
              <a:t>Likely locations of future cases in the next 30 days</a:t>
            </a:r>
          </a:p>
          <a:p>
            <a:r>
              <a:rPr lang="en-US" dirty="0"/>
              <a:t>Compared to controls remaining in place how many more cases to expect</a:t>
            </a:r>
          </a:p>
          <a:p>
            <a:pPr lvl="1"/>
            <a:r>
              <a:rPr lang="en-US" dirty="0"/>
              <a:t>11.3% at 30 days out </a:t>
            </a:r>
          </a:p>
          <a:p>
            <a:pPr lvl="1"/>
            <a:r>
              <a:rPr lang="en-US" dirty="0"/>
              <a:t>36.5% at 60 days out</a:t>
            </a:r>
          </a:p>
          <a:p>
            <a:pPr lvl="1"/>
            <a:r>
              <a:rPr lang="en-US" dirty="0"/>
              <a:t>81% at 90 days out </a:t>
            </a:r>
          </a:p>
          <a:p>
            <a:r>
              <a:rPr lang="en-US" dirty="0"/>
              <a:t>Should controls remain removed for 90 days there could be roughly 81% more cases than if controls remained in place (roughly 1000 cases)</a:t>
            </a:r>
          </a:p>
        </p:txBody>
      </p:sp>
      <p:graphicFrame>
        <p:nvGraphicFramePr>
          <p:cNvPr id="4" name="Table 3">
            <a:extLst>
              <a:ext uri="{FF2B5EF4-FFF2-40B4-BE49-F238E27FC236}">
                <a16:creationId xmlns:a16="http://schemas.microsoft.com/office/drawing/2014/main" id="{C77CCBDB-9915-4D4C-B050-6A2FC5F6940B}"/>
              </a:ext>
            </a:extLst>
          </p:cNvPr>
          <p:cNvGraphicFramePr>
            <a:graphicFrameLocks noGrp="1"/>
          </p:cNvGraphicFramePr>
          <p:nvPr>
            <p:extLst>
              <p:ext uri="{D42A27DB-BD31-4B8C-83A1-F6EECF244321}">
                <p14:modId xmlns:p14="http://schemas.microsoft.com/office/powerpoint/2010/main" val="3233950658"/>
              </p:ext>
            </p:extLst>
          </p:nvPr>
        </p:nvGraphicFramePr>
        <p:xfrm>
          <a:off x="7765538" y="1825625"/>
          <a:ext cx="3588262" cy="4023360"/>
        </p:xfrm>
        <a:graphic>
          <a:graphicData uri="http://schemas.openxmlformats.org/drawingml/2006/table">
            <a:tbl>
              <a:tblPr firstRow="1" bandRow="1">
                <a:tableStyleId>{5C22544A-7EE6-4342-B048-85BDC9FD1C3A}</a:tableStyleId>
              </a:tblPr>
              <a:tblGrid>
                <a:gridCol w="1786431">
                  <a:extLst>
                    <a:ext uri="{9D8B030D-6E8A-4147-A177-3AD203B41FA5}">
                      <a16:colId xmlns:a16="http://schemas.microsoft.com/office/drawing/2014/main" val="71932326"/>
                    </a:ext>
                  </a:extLst>
                </a:gridCol>
                <a:gridCol w="1801831">
                  <a:extLst>
                    <a:ext uri="{9D8B030D-6E8A-4147-A177-3AD203B41FA5}">
                      <a16:colId xmlns:a16="http://schemas.microsoft.com/office/drawing/2014/main" val="935702388"/>
                    </a:ext>
                  </a:extLst>
                </a:gridCol>
              </a:tblGrid>
              <a:tr h="309284">
                <a:tc>
                  <a:txBody>
                    <a:bodyPr/>
                    <a:lstStyle/>
                    <a:p>
                      <a:r>
                        <a:rPr lang="en-US"/>
                        <a:t>Health Zone</a:t>
                      </a:r>
                    </a:p>
                  </a:txBody>
                  <a:tcPr anchor="ctr"/>
                </a:tc>
                <a:tc>
                  <a:txBody>
                    <a:bodyPr/>
                    <a:lstStyle/>
                    <a:p>
                      <a:pPr lvl="0">
                        <a:buNone/>
                      </a:pPr>
                      <a:r>
                        <a:rPr lang="en-US"/>
                        <a:t>Risk Index</a:t>
                      </a:r>
                    </a:p>
                  </a:txBody>
                  <a:tcPr anchor="ctr"/>
                </a:tc>
                <a:extLst>
                  <a:ext uri="{0D108BD9-81ED-4DB2-BD59-A6C34878D82A}">
                    <a16:rowId xmlns:a16="http://schemas.microsoft.com/office/drawing/2014/main" val="1195768874"/>
                  </a:ext>
                </a:extLst>
              </a:tr>
              <a:tr h="309284">
                <a:tc>
                  <a:txBody>
                    <a:bodyPr/>
                    <a:lstStyle/>
                    <a:p>
                      <a:r>
                        <a:rPr lang="en-US"/>
                        <a:t>BENI</a:t>
                      </a:r>
                    </a:p>
                  </a:txBody>
                  <a:tcPr anchor="ctr"/>
                </a:tc>
                <a:tc>
                  <a:txBody>
                    <a:bodyPr/>
                    <a:lstStyle/>
                    <a:p>
                      <a:pPr algn="l" rtl="0" fontAlgn="ctr"/>
                      <a:r>
                        <a:rPr lang="en-US" sz="1800" b="0" i="0" u="none" strike="noStrike" dirty="0">
                          <a:solidFill>
                            <a:schemeClr val="tx1"/>
                          </a:solidFill>
                          <a:effectLst/>
                          <a:latin typeface="Calibri" panose="020F0502020204030204" pitchFamily="34" charset="0"/>
                        </a:rPr>
                        <a:t>26.2%</a:t>
                      </a:r>
                    </a:p>
                  </a:txBody>
                  <a:tcPr marL="9525" marR="9525" marT="9525" marB="0" anchor="ctr"/>
                </a:tc>
                <a:extLst>
                  <a:ext uri="{0D108BD9-81ED-4DB2-BD59-A6C34878D82A}">
                    <a16:rowId xmlns:a16="http://schemas.microsoft.com/office/drawing/2014/main" val="501915247"/>
                  </a:ext>
                </a:extLst>
              </a:tr>
              <a:tr h="309284">
                <a:tc>
                  <a:txBody>
                    <a:bodyPr/>
                    <a:lstStyle/>
                    <a:p>
                      <a:r>
                        <a:rPr lang="en-US"/>
                        <a:t>KATWA</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14.6%</a:t>
                      </a:r>
                    </a:p>
                  </a:txBody>
                  <a:tcPr marL="9525" marR="9525" marT="9525" marB="0" anchor="ctr"/>
                </a:tc>
                <a:extLst>
                  <a:ext uri="{0D108BD9-81ED-4DB2-BD59-A6C34878D82A}">
                    <a16:rowId xmlns:a16="http://schemas.microsoft.com/office/drawing/2014/main" val="2222913812"/>
                  </a:ext>
                </a:extLst>
              </a:tr>
              <a:tr h="309284">
                <a:tc>
                  <a:txBody>
                    <a:bodyPr/>
                    <a:lstStyle/>
                    <a:p>
                      <a:r>
                        <a:rPr lang="en-US" dirty="0"/>
                        <a:t>BUTEMBO</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11.4%</a:t>
                      </a:r>
                    </a:p>
                  </a:txBody>
                  <a:tcPr marL="9525" marR="9525" marT="9525" marB="0" anchor="ctr"/>
                </a:tc>
                <a:extLst>
                  <a:ext uri="{0D108BD9-81ED-4DB2-BD59-A6C34878D82A}">
                    <a16:rowId xmlns:a16="http://schemas.microsoft.com/office/drawing/2014/main" val="1018201057"/>
                  </a:ext>
                </a:extLst>
              </a:tr>
              <a:tr h="309284">
                <a:tc>
                  <a:txBody>
                    <a:bodyPr/>
                    <a:lstStyle/>
                    <a:p>
                      <a:r>
                        <a:rPr lang="en-US"/>
                        <a:t>KALUNGUTA</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6.0%</a:t>
                      </a:r>
                    </a:p>
                  </a:txBody>
                  <a:tcPr marL="9525" marR="9525" marT="9525" marB="0" anchor="ctr"/>
                </a:tc>
                <a:extLst>
                  <a:ext uri="{0D108BD9-81ED-4DB2-BD59-A6C34878D82A}">
                    <a16:rowId xmlns:a16="http://schemas.microsoft.com/office/drawing/2014/main" val="2582244258"/>
                  </a:ext>
                </a:extLst>
              </a:tr>
              <a:tr h="309284">
                <a:tc>
                  <a:txBody>
                    <a:bodyPr/>
                    <a:lstStyle/>
                    <a:p>
                      <a:r>
                        <a:rPr lang="en-US"/>
                        <a:t>OICHA</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6.0%</a:t>
                      </a:r>
                    </a:p>
                  </a:txBody>
                  <a:tcPr marL="9525" marR="9525" marT="9525" marB="0" anchor="ctr"/>
                </a:tc>
                <a:extLst>
                  <a:ext uri="{0D108BD9-81ED-4DB2-BD59-A6C34878D82A}">
                    <a16:rowId xmlns:a16="http://schemas.microsoft.com/office/drawing/2014/main" val="1541375170"/>
                  </a:ext>
                </a:extLst>
              </a:tr>
              <a:tr h="309284">
                <a:tc>
                  <a:txBody>
                    <a:bodyPr/>
                    <a:lstStyle/>
                    <a:p>
                      <a:r>
                        <a:rPr lang="en-US"/>
                        <a:t>MUTWANGA</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2.9%</a:t>
                      </a:r>
                    </a:p>
                  </a:txBody>
                  <a:tcPr marL="9525" marR="9525" marT="9525" marB="0" anchor="ctr"/>
                </a:tc>
                <a:extLst>
                  <a:ext uri="{0D108BD9-81ED-4DB2-BD59-A6C34878D82A}">
                    <a16:rowId xmlns:a16="http://schemas.microsoft.com/office/drawing/2014/main" val="3797265509"/>
                  </a:ext>
                </a:extLst>
              </a:tr>
              <a:tr h="309284">
                <a:tc>
                  <a:txBody>
                    <a:bodyPr/>
                    <a:lstStyle/>
                    <a:p>
                      <a:r>
                        <a:rPr lang="en-US"/>
                        <a:t>MUSIENENE</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1.9%</a:t>
                      </a:r>
                    </a:p>
                  </a:txBody>
                  <a:tcPr marL="9525" marR="9525" marT="9525" marB="0" anchor="ctr"/>
                </a:tc>
                <a:extLst>
                  <a:ext uri="{0D108BD9-81ED-4DB2-BD59-A6C34878D82A}">
                    <a16:rowId xmlns:a16="http://schemas.microsoft.com/office/drawing/2014/main" val="595165862"/>
                  </a:ext>
                </a:extLst>
              </a:tr>
              <a:tr h="309284">
                <a:tc>
                  <a:txBody>
                    <a:bodyPr/>
                    <a:lstStyle/>
                    <a:p>
                      <a:r>
                        <a:rPr lang="en-US"/>
                        <a:t>KYONDO</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1.8%</a:t>
                      </a:r>
                    </a:p>
                  </a:txBody>
                  <a:tcPr marL="9525" marR="9525" marT="9525" marB="0" anchor="ctr"/>
                </a:tc>
                <a:extLst>
                  <a:ext uri="{0D108BD9-81ED-4DB2-BD59-A6C34878D82A}">
                    <a16:rowId xmlns:a16="http://schemas.microsoft.com/office/drawing/2014/main" val="3184847043"/>
                  </a:ext>
                </a:extLst>
              </a:tr>
              <a:tr h="309284">
                <a:tc>
                  <a:txBody>
                    <a:bodyPr/>
                    <a:lstStyle/>
                    <a:p>
                      <a:r>
                        <a:rPr lang="en-US"/>
                        <a:t>MABALAKO</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1.8%</a:t>
                      </a:r>
                    </a:p>
                  </a:txBody>
                  <a:tcPr marL="9525" marR="9525" marT="9525" marB="0" anchor="ctr"/>
                </a:tc>
                <a:extLst>
                  <a:ext uri="{0D108BD9-81ED-4DB2-BD59-A6C34878D82A}">
                    <a16:rowId xmlns:a16="http://schemas.microsoft.com/office/drawing/2014/main" val="2894855384"/>
                  </a:ext>
                </a:extLst>
              </a:tr>
              <a:tr h="309284">
                <a:tc>
                  <a:txBody>
                    <a:bodyPr/>
                    <a:lstStyle/>
                    <a:p>
                      <a:r>
                        <a:rPr lang="en-US"/>
                        <a:t>LUBERO</a:t>
                      </a:r>
                    </a:p>
                  </a:txBody>
                  <a:tcPr anchor="ctr"/>
                </a:tc>
                <a:tc>
                  <a:txBody>
                    <a:bodyPr/>
                    <a:lstStyle/>
                    <a:p>
                      <a:pPr algn="l" rtl="0" fontAlgn="ctr"/>
                      <a:r>
                        <a:rPr lang="en-US" sz="1800" b="0" i="0" u="none" strike="noStrike" dirty="0">
                          <a:solidFill>
                            <a:srgbClr val="000000"/>
                          </a:solidFill>
                          <a:effectLst/>
                          <a:latin typeface="Calibri" panose="020F0502020204030204" pitchFamily="34" charset="0"/>
                        </a:rPr>
                        <a:t>1.8%</a:t>
                      </a:r>
                    </a:p>
                  </a:txBody>
                  <a:tcPr marL="9525" marR="9525" marT="9525" marB="0" anchor="ctr"/>
                </a:tc>
                <a:extLst>
                  <a:ext uri="{0D108BD9-81ED-4DB2-BD59-A6C34878D82A}">
                    <a16:rowId xmlns:a16="http://schemas.microsoft.com/office/drawing/2014/main" val="4144322823"/>
                  </a:ext>
                </a:extLst>
              </a:tr>
            </a:tbl>
          </a:graphicData>
        </a:graphic>
      </p:graphicFrame>
    </p:spTree>
    <p:extLst>
      <p:ext uri="{BB962C8B-B14F-4D97-AF65-F5344CB8AC3E}">
        <p14:creationId xmlns:p14="http://schemas.microsoft.com/office/powerpoint/2010/main" val="2582364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A44BB-72CB-984A-AF8B-11B7E8F42F1A}"/>
              </a:ext>
            </a:extLst>
          </p:cNvPr>
          <p:cNvSpPr>
            <a:spLocks noGrp="1"/>
          </p:cNvSpPr>
          <p:nvPr>
            <p:ph type="title"/>
          </p:nvPr>
        </p:nvSpPr>
        <p:spPr>
          <a:xfrm>
            <a:off x="838200" y="365125"/>
            <a:ext cx="10515600" cy="1325563"/>
          </a:xfrm>
        </p:spPr>
        <p:txBody>
          <a:bodyPr/>
          <a:lstStyle/>
          <a:p>
            <a:r>
              <a:rPr lang="en-US" dirty="0"/>
              <a:t>Results – Scenario 2 </a:t>
            </a:r>
            <a:r>
              <a:rPr lang="en-US" dirty="0" err="1"/>
              <a:t>Healthzone</a:t>
            </a:r>
            <a:r>
              <a:rPr lang="en-US" dirty="0"/>
              <a:t> risk</a:t>
            </a:r>
            <a:br>
              <a:rPr lang="en-US" dirty="0"/>
            </a:br>
            <a:r>
              <a:rPr lang="en-US" sz="3600" dirty="0"/>
              <a:t>(control efforts removed)</a:t>
            </a:r>
          </a:p>
        </p:txBody>
      </p:sp>
      <p:pic>
        <p:nvPicPr>
          <p:cNvPr id="12" name="Picture 11">
            <a:extLst>
              <a:ext uri="{FF2B5EF4-FFF2-40B4-BE49-F238E27FC236}">
                <a16:creationId xmlns:a16="http://schemas.microsoft.com/office/drawing/2014/main" id="{63369EBA-C393-294A-96DB-2ED4D41ED033}"/>
              </a:ext>
            </a:extLst>
          </p:cNvPr>
          <p:cNvPicPr>
            <a:picLocks noChangeAspect="1"/>
          </p:cNvPicPr>
          <p:nvPr/>
        </p:nvPicPr>
        <p:blipFill rotWithShape="1">
          <a:blip r:embed="rId2"/>
          <a:srcRect l="9524" t="4375" r="8929"/>
          <a:stretch/>
        </p:blipFill>
        <p:spPr>
          <a:xfrm>
            <a:off x="1966688" y="2849563"/>
            <a:ext cx="9942286" cy="3643312"/>
          </a:xfrm>
          <a:prstGeom prst="rect">
            <a:avLst/>
          </a:prstGeom>
        </p:spPr>
      </p:pic>
      <p:pic>
        <p:nvPicPr>
          <p:cNvPr id="10" name="Content Placeholder 9">
            <a:extLst>
              <a:ext uri="{FF2B5EF4-FFF2-40B4-BE49-F238E27FC236}">
                <a16:creationId xmlns:a16="http://schemas.microsoft.com/office/drawing/2014/main" id="{B2C2E46C-5B9E-1447-ABFB-15F0F68E9442}"/>
              </a:ext>
            </a:extLst>
          </p:cNvPr>
          <p:cNvPicPr>
            <a:picLocks noGrp="1" noChangeAspect="1"/>
          </p:cNvPicPr>
          <p:nvPr>
            <p:ph idx="1"/>
          </p:nvPr>
        </p:nvPicPr>
        <p:blipFill rotWithShape="1">
          <a:blip r:embed="rId3"/>
          <a:srcRect l="7404" t="8065" r="8005" b="4543"/>
          <a:stretch/>
        </p:blipFill>
        <p:spPr>
          <a:xfrm>
            <a:off x="580571" y="1690688"/>
            <a:ext cx="4601029" cy="3802744"/>
          </a:xfrm>
        </p:spPr>
      </p:pic>
    </p:spTree>
    <p:extLst>
      <p:ext uri="{BB962C8B-B14F-4D97-AF65-F5344CB8AC3E}">
        <p14:creationId xmlns:p14="http://schemas.microsoft.com/office/powerpoint/2010/main" val="3546628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8549C6-C553-BD44-96B2-2F91192DE378}"/>
              </a:ext>
            </a:extLst>
          </p:cNvPr>
          <p:cNvSpPr>
            <a:spLocks noGrp="1"/>
          </p:cNvSpPr>
          <p:nvPr>
            <p:ph type="title"/>
          </p:nvPr>
        </p:nvSpPr>
        <p:spPr/>
        <p:txBody>
          <a:bodyPr/>
          <a:lstStyle/>
          <a:p>
            <a:r>
              <a:rPr lang="en-US" dirty="0"/>
              <a:t>Yet to be completed</a:t>
            </a:r>
            <a:br>
              <a:rPr lang="en-US" dirty="0"/>
            </a:br>
            <a:r>
              <a:rPr lang="en-US" dirty="0"/>
              <a:t>Port of Entry calculations</a:t>
            </a:r>
          </a:p>
        </p:txBody>
      </p:sp>
      <p:sp>
        <p:nvSpPr>
          <p:cNvPr id="5" name="Text Placeholder 4">
            <a:extLst>
              <a:ext uri="{FF2B5EF4-FFF2-40B4-BE49-F238E27FC236}">
                <a16:creationId xmlns:a16="http://schemas.microsoft.com/office/drawing/2014/main" id="{12B6C826-0454-3E48-8837-A29014BFDF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4816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308E7-ADF1-9A43-BB0B-260003921463}"/>
              </a:ext>
            </a:extLst>
          </p:cNvPr>
          <p:cNvSpPr>
            <a:spLocks noGrp="1"/>
          </p:cNvSpPr>
          <p:nvPr>
            <p:ph type="title"/>
          </p:nvPr>
        </p:nvSpPr>
        <p:spPr/>
        <p:txBody>
          <a:bodyPr/>
          <a:lstStyle/>
          <a:p>
            <a:r>
              <a:rPr lang="en-US" dirty="0"/>
              <a:t>Port of Entry methods</a:t>
            </a:r>
          </a:p>
        </p:txBody>
      </p:sp>
      <p:sp>
        <p:nvSpPr>
          <p:cNvPr id="5" name="Content Placeholder 4">
            <a:extLst>
              <a:ext uri="{FF2B5EF4-FFF2-40B4-BE49-F238E27FC236}">
                <a16:creationId xmlns:a16="http://schemas.microsoft.com/office/drawing/2014/main" id="{B6E304EB-EAAD-5A40-B453-60E43166D2C8}"/>
              </a:ext>
            </a:extLst>
          </p:cNvPr>
          <p:cNvSpPr>
            <a:spLocks noGrp="1"/>
          </p:cNvSpPr>
          <p:nvPr>
            <p:ph idx="1"/>
          </p:nvPr>
        </p:nvSpPr>
        <p:spPr/>
        <p:txBody>
          <a:bodyPr/>
          <a:lstStyle/>
          <a:p>
            <a:r>
              <a:rPr lang="en-US" dirty="0"/>
              <a:t>Ports of Entry identified and matched to existing data (WHO sitreps and POE from Humanitarian data exchange)</a:t>
            </a:r>
          </a:p>
          <a:p>
            <a:r>
              <a:rPr lang="en-US" dirty="0"/>
              <a:t>Weights assigned by matched average daily traveler information</a:t>
            </a:r>
          </a:p>
          <a:p>
            <a:r>
              <a:rPr lang="en-US" dirty="0"/>
              <a:t>Exposure to future cases calculated through mobility model based on road-river network travel times.</a:t>
            </a:r>
          </a:p>
        </p:txBody>
      </p:sp>
    </p:spTree>
    <p:extLst>
      <p:ext uri="{BB962C8B-B14F-4D97-AF65-F5344CB8AC3E}">
        <p14:creationId xmlns:p14="http://schemas.microsoft.com/office/powerpoint/2010/main" val="299704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136" y="324279"/>
            <a:ext cx="10025729" cy="6209443"/>
          </a:xfrm>
        </p:spPr>
      </p:pic>
      <p:cxnSp>
        <p:nvCxnSpPr>
          <p:cNvPr id="6" name="Straight Arrow Connector 5"/>
          <p:cNvCxnSpPr/>
          <p:nvPr/>
        </p:nvCxnSpPr>
        <p:spPr>
          <a:xfrm flipH="1" flipV="1">
            <a:off x="6095999" y="3469847"/>
            <a:ext cx="864638" cy="1354080"/>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368262" y="4823927"/>
            <a:ext cx="2839111" cy="1200329"/>
          </a:xfrm>
          <a:prstGeom prst="rect">
            <a:avLst/>
          </a:prstGeom>
          <a:noFill/>
        </p:spPr>
        <p:txBody>
          <a:bodyPr wrap="none" rtlCol="0">
            <a:spAutoFit/>
          </a:bodyPr>
          <a:lstStyle/>
          <a:p>
            <a:r>
              <a:rPr lang="en-US" dirty="0">
                <a:solidFill>
                  <a:schemeClr val="bg1"/>
                </a:solidFill>
              </a:rPr>
              <a:t>Major Border Crossing</a:t>
            </a:r>
          </a:p>
          <a:p>
            <a:pPr marL="285750" indent="-285750">
              <a:buFontTx/>
              <a:buChar char="-"/>
            </a:pPr>
            <a:r>
              <a:rPr lang="en-US" dirty="0">
                <a:solidFill>
                  <a:schemeClr val="bg1"/>
                </a:solidFill>
              </a:rPr>
              <a:t>Visible Population Center</a:t>
            </a:r>
          </a:p>
          <a:p>
            <a:pPr marL="285750" indent="-285750">
              <a:buFontTx/>
              <a:buChar char="-"/>
            </a:pPr>
            <a:r>
              <a:rPr lang="en-US" dirty="0">
                <a:solidFill>
                  <a:schemeClr val="bg1"/>
                </a:solidFill>
              </a:rPr>
              <a:t>Major Road</a:t>
            </a:r>
          </a:p>
          <a:p>
            <a:pPr marL="285750" indent="-285750">
              <a:buFontTx/>
              <a:buChar char="-"/>
            </a:pPr>
            <a:r>
              <a:rPr lang="en-US" dirty="0">
                <a:solidFill>
                  <a:schemeClr val="bg1"/>
                </a:solidFill>
              </a:rPr>
              <a:t>Visible Border Control (!)</a:t>
            </a:r>
          </a:p>
        </p:txBody>
      </p:sp>
    </p:spTree>
    <p:extLst>
      <p:ext uri="{BB962C8B-B14F-4D97-AF65-F5344CB8AC3E}">
        <p14:creationId xmlns:p14="http://schemas.microsoft.com/office/powerpoint/2010/main" val="3260822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136" y="321088"/>
            <a:ext cx="10025729" cy="6215825"/>
          </a:xfrm>
        </p:spPr>
      </p:pic>
      <p:cxnSp>
        <p:nvCxnSpPr>
          <p:cNvPr id="5" name="Straight Arrow Connector 4"/>
          <p:cNvCxnSpPr/>
          <p:nvPr/>
        </p:nvCxnSpPr>
        <p:spPr>
          <a:xfrm flipH="1" flipV="1">
            <a:off x="6096000" y="3359417"/>
            <a:ext cx="1252369" cy="775582"/>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835185" y="4134999"/>
            <a:ext cx="3000630" cy="1200329"/>
          </a:xfrm>
          <a:prstGeom prst="rect">
            <a:avLst/>
          </a:prstGeom>
          <a:noFill/>
        </p:spPr>
        <p:txBody>
          <a:bodyPr wrap="none" rtlCol="0">
            <a:spAutoFit/>
          </a:bodyPr>
          <a:lstStyle/>
          <a:p>
            <a:r>
              <a:rPr lang="en-US" dirty="0">
                <a:solidFill>
                  <a:schemeClr val="bg1"/>
                </a:solidFill>
                <a:effectLst>
                  <a:outerShdw blurRad="50800" dist="38100" dir="18900000" algn="bl" rotWithShape="0">
                    <a:prstClr val="black">
                      <a:alpha val="40000"/>
                    </a:prstClr>
                  </a:outerShdw>
                </a:effectLst>
              </a:rPr>
              <a:t>Mid-sized Border Crossing</a:t>
            </a:r>
          </a:p>
          <a:p>
            <a:pPr marL="285750" indent="-285750">
              <a:buFontTx/>
              <a:buChar char="-"/>
            </a:pPr>
            <a:r>
              <a:rPr lang="en-US" dirty="0">
                <a:solidFill>
                  <a:schemeClr val="bg1"/>
                </a:solidFill>
                <a:effectLst>
                  <a:outerShdw blurRad="50800" dist="38100" dir="18900000" algn="bl" rotWithShape="0">
                    <a:prstClr val="black">
                      <a:alpha val="40000"/>
                    </a:prstClr>
                  </a:outerShdw>
                </a:effectLst>
              </a:rPr>
              <a:t>Visible Population Center</a:t>
            </a:r>
          </a:p>
          <a:p>
            <a:pPr marL="285750" indent="-285750">
              <a:buFontTx/>
              <a:buChar char="-"/>
            </a:pPr>
            <a:r>
              <a:rPr lang="en-US" dirty="0">
                <a:solidFill>
                  <a:schemeClr val="bg1"/>
                </a:solidFill>
                <a:effectLst>
                  <a:outerShdw blurRad="50800" dist="38100" dir="18900000" algn="bl" rotWithShape="0">
                    <a:prstClr val="black">
                      <a:alpha val="40000"/>
                    </a:prstClr>
                  </a:outerShdw>
                </a:effectLst>
              </a:rPr>
              <a:t>Major Road</a:t>
            </a:r>
          </a:p>
          <a:p>
            <a:pPr marL="285750" indent="-285750">
              <a:buFontTx/>
              <a:buChar char="-"/>
            </a:pPr>
            <a:r>
              <a:rPr lang="en-US" dirty="0">
                <a:solidFill>
                  <a:schemeClr val="bg1"/>
                </a:solidFill>
                <a:effectLst>
                  <a:outerShdw blurRad="50800" dist="38100" dir="18900000" algn="bl" rotWithShape="0">
                    <a:prstClr val="black">
                      <a:alpha val="40000"/>
                    </a:prstClr>
                  </a:outerShdw>
                </a:effectLst>
              </a:rPr>
              <a:t>No Obvious Border Control</a:t>
            </a:r>
          </a:p>
        </p:txBody>
      </p:sp>
    </p:spTree>
    <p:extLst>
      <p:ext uri="{BB962C8B-B14F-4D97-AF65-F5344CB8AC3E}">
        <p14:creationId xmlns:p14="http://schemas.microsoft.com/office/powerpoint/2010/main" val="384517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0143" y="318286"/>
            <a:ext cx="10011713" cy="6221428"/>
          </a:xfrm>
        </p:spPr>
      </p:pic>
      <p:cxnSp>
        <p:nvCxnSpPr>
          <p:cNvPr id="5" name="Straight Arrow Connector 4"/>
          <p:cNvCxnSpPr/>
          <p:nvPr/>
        </p:nvCxnSpPr>
        <p:spPr>
          <a:xfrm flipV="1">
            <a:off x="3741575" y="3429000"/>
            <a:ext cx="1296956" cy="447868"/>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70084" y="4060354"/>
            <a:ext cx="3002232" cy="1200329"/>
          </a:xfrm>
          <a:prstGeom prst="rect">
            <a:avLst/>
          </a:prstGeom>
          <a:noFill/>
        </p:spPr>
        <p:txBody>
          <a:bodyPr wrap="none" rtlCol="0">
            <a:spAutoFit/>
          </a:bodyPr>
          <a:lstStyle/>
          <a:p>
            <a:r>
              <a:rPr lang="en-US" dirty="0">
                <a:solidFill>
                  <a:schemeClr val="bg1"/>
                </a:solidFill>
                <a:effectLst>
                  <a:outerShdw blurRad="50800" dist="38100" algn="l" rotWithShape="0">
                    <a:prstClr val="black">
                      <a:alpha val="40000"/>
                    </a:prstClr>
                  </a:outerShdw>
                </a:effectLst>
              </a:rPr>
              <a:t>Minor Crossing (Not Included)</a:t>
            </a:r>
          </a:p>
          <a:p>
            <a:pPr marL="285750" indent="-285750">
              <a:buFontTx/>
              <a:buChar char="-"/>
            </a:pPr>
            <a:r>
              <a:rPr lang="en-US" dirty="0">
                <a:solidFill>
                  <a:schemeClr val="bg1"/>
                </a:solidFill>
                <a:effectLst>
                  <a:outerShdw blurRad="50800" dist="38100" algn="l" rotWithShape="0">
                    <a:prstClr val="black">
                      <a:alpha val="40000"/>
                    </a:prstClr>
                  </a:outerShdw>
                </a:effectLst>
              </a:rPr>
              <a:t>Sparse Population</a:t>
            </a:r>
          </a:p>
          <a:p>
            <a:pPr marL="285750" indent="-285750">
              <a:buFontTx/>
              <a:buChar char="-"/>
            </a:pPr>
            <a:r>
              <a:rPr lang="en-US">
                <a:solidFill>
                  <a:schemeClr val="bg1"/>
                </a:solidFill>
                <a:effectLst>
                  <a:outerShdw blurRad="50800" dist="38100" algn="l" rotWithShape="0">
                    <a:prstClr val="black">
                      <a:alpha val="40000"/>
                    </a:prstClr>
                  </a:outerShdw>
                </a:effectLst>
              </a:rPr>
              <a:t>Minor Road</a:t>
            </a:r>
            <a:endParaRPr lang="en-US" dirty="0">
              <a:solidFill>
                <a:schemeClr val="bg1"/>
              </a:solidFill>
              <a:effectLst>
                <a:outerShdw blurRad="50800" dist="38100" algn="l" rotWithShape="0">
                  <a:prstClr val="black">
                    <a:alpha val="40000"/>
                  </a:prstClr>
                </a:outerShdw>
              </a:effectLst>
            </a:endParaRPr>
          </a:p>
          <a:p>
            <a:pPr marL="285750" indent="-285750">
              <a:buFontTx/>
              <a:buChar char="-"/>
            </a:pPr>
            <a:r>
              <a:rPr lang="en-US" dirty="0">
                <a:solidFill>
                  <a:schemeClr val="bg1"/>
                </a:solidFill>
                <a:effectLst>
                  <a:outerShdw blurRad="50800" dist="38100" algn="l" rotWithShape="0">
                    <a:prstClr val="black">
                      <a:alpha val="40000"/>
                    </a:prstClr>
                  </a:outerShdw>
                </a:effectLst>
              </a:rPr>
              <a:t>Meanders Across Border</a:t>
            </a:r>
          </a:p>
        </p:txBody>
      </p:sp>
      <p:cxnSp>
        <p:nvCxnSpPr>
          <p:cNvPr id="7" name="Straight Arrow Connector 6"/>
          <p:cNvCxnSpPr/>
          <p:nvPr/>
        </p:nvCxnSpPr>
        <p:spPr>
          <a:xfrm>
            <a:off x="3741575" y="3876868"/>
            <a:ext cx="2052735" cy="853752"/>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741575" y="2347974"/>
            <a:ext cx="1645299" cy="1559980"/>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675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762" y="318286"/>
            <a:ext cx="10024476" cy="6221428"/>
          </a:xfrm>
        </p:spPr>
      </p:pic>
      <p:cxnSp>
        <p:nvCxnSpPr>
          <p:cNvPr id="5" name="Straight Arrow Connector 4"/>
          <p:cNvCxnSpPr/>
          <p:nvPr/>
        </p:nvCxnSpPr>
        <p:spPr>
          <a:xfrm flipH="1" flipV="1">
            <a:off x="7109927" y="3881535"/>
            <a:ext cx="807611" cy="1367859"/>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97863" y="5310656"/>
            <a:ext cx="1963486" cy="369332"/>
          </a:xfrm>
          <a:prstGeom prst="rect">
            <a:avLst/>
          </a:prstGeom>
          <a:noFill/>
        </p:spPr>
        <p:txBody>
          <a:bodyPr wrap="none" rtlCol="0">
            <a:spAutoFit/>
          </a:bodyPr>
          <a:lstStyle/>
          <a:p>
            <a:r>
              <a:rPr lang="en-US" dirty="0">
                <a:solidFill>
                  <a:schemeClr val="bg1"/>
                </a:solidFill>
                <a:effectLst>
                  <a:outerShdw blurRad="50800" dist="38100" dir="18900000" algn="bl" rotWithShape="0">
                    <a:prstClr val="black">
                      <a:alpha val="40000"/>
                    </a:prstClr>
                  </a:outerShdw>
                </a:effectLst>
              </a:rPr>
              <a:t>No Visible Crossing</a:t>
            </a:r>
          </a:p>
        </p:txBody>
      </p:sp>
    </p:spTree>
    <p:extLst>
      <p:ext uri="{BB962C8B-B14F-4D97-AF65-F5344CB8AC3E}">
        <p14:creationId xmlns:p14="http://schemas.microsoft.com/office/powerpoint/2010/main" val="1124145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1E4D7-47C2-C844-B27E-608EB0898598}"/>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F7D1A40E-696A-DE47-8F11-9753E1D534AA}"/>
              </a:ext>
            </a:extLst>
          </p:cNvPr>
          <p:cNvSpPr>
            <a:spLocks noGrp="1"/>
          </p:cNvSpPr>
          <p:nvPr>
            <p:ph idx="1"/>
          </p:nvPr>
        </p:nvSpPr>
        <p:spPr/>
        <p:txBody>
          <a:bodyPr vert="horz" lIns="91440" tIns="45720" rIns="91440" bIns="45720" rtlCol="0" anchor="t">
            <a:normAutofit/>
          </a:bodyPr>
          <a:lstStyle/>
          <a:p>
            <a:r>
              <a:rPr lang="en-US" dirty="0"/>
              <a:t>Data and methods used:</a:t>
            </a:r>
          </a:p>
          <a:p>
            <a:pPr lvl="1"/>
            <a:r>
              <a:rPr lang="en-US" dirty="0"/>
              <a:t>Updated Population and Health Zone data </a:t>
            </a:r>
            <a:endParaRPr lang="en-US" dirty="0">
              <a:cs typeface="Calibri"/>
            </a:endParaRPr>
          </a:p>
          <a:p>
            <a:pPr lvl="1"/>
            <a:r>
              <a:rPr lang="en-US" dirty="0"/>
              <a:t>Metapopulation transmission model with human mobility for transmission projection</a:t>
            </a:r>
            <a:endParaRPr lang="en-US" dirty="0">
              <a:cs typeface="Calibri"/>
            </a:endParaRPr>
          </a:p>
          <a:p>
            <a:pPr lvl="1"/>
            <a:r>
              <a:rPr lang="en-US" dirty="0"/>
              <a:t>Case counts as reported by DRC Ministry of Health</a:t>
            </a:r>
            <a:endParaRPr lang="en-US" dirty="0">
              <a:cs typeface="Calibri"/>
            </a:endParaRPr>
          </a:p>
          <a:p>
            <a:pPr lvl="1"/>
            <a:r>
              <a:rPr lang="en-US" dirty="0"/>
              <a:t>International risks estimated for Port of Entry data (cleaned)</a:t>
            </a:r>
            <a:endParaRPr lang="en-US" dirty="0">
              <a:cs typeface="Calibri"/>
            </a:endParaRPr>
          </a:p>
          <a:p>
            <a:r>
              <a:rPr lang="en-US" dirty="0"/>
              <a:t>Results:</a:t>
            </a:r>
            <a:endParaRPr lang="en-US" dirty="0">
              <a:cs typeface="Calibri"/>
            </a:endParaRPr>
          </a:p>
          <a:p>
            <a:pPr lvl="1"/>
            <a:r>
              <a:rPr lang="en-US" dirty="0"/>
              <a:t>Risk of future cases within the DRC</a:t>
            </a:r>
            <a:endParaRPr lang="en-US" dirty="0">
              <a:cs typeface="Calibri"/>
            </a:endParaRPr>
          </a:p>
          <a:p>
            <a:pPr lvl="1"/>
            <a:r>
              <a:rPr lang="en-US" dirty="0"/>
              <a:t>Yet to be done - Risk of arriving cases at international ports of entry</a:t>
            </a:r>
            <a:endParaRPr lang="en-US" dirty="0">
              <a:cs typeface="Calibri"/>
            </a:endParaRPr>
          </a:p>
          <a:p>
            <a:endParaRPr lang="en-US" dirty="0"/>
          </a:p>
        </p:txBody>
      </p:sp>
    </p:spTree>
    <p:extLst>
      <p:ext uri="{BB962C8B-B14F-4D97-AF65-F5344CB8AC3E}">
        <p14:creationId xmlns:p14="http://schemas.microsoft.com/office/powerpoint/2010/main" val="3141581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F2B1-46C9-714E-9FFD-5CEA8918C937}"/>
              </a:ext>
            </a:extLst>
          </p:cNvPr>
          <p:cNvSpPr>
            <a:spLocks noGrp="1"/>
          </p:cNvSpPr>
          <p:nvPr>
            <p:ph type="title"/>
          </p:nvPr>
        </p:nvSpPr>
        <p:spPr/>
        <p:txBody>
          <a:bodyPr/>
          <a:lstStyle/>
          <a:p>
            <a:r>
              <a:rPr lang="en-US"/>
              <a:t>Datasets</a:t>
            </a:r>
            <a:endParaRPr lang="en-US" dirty="0"/>
          </a:p>
        </p:txBody>
      </p:sp>
      <p:sp>
        <p:nvSpPr>
          <p:cNvPr id="3" name="Content Placeholder 2">
            <a:extLst>
              <a:ext uri="{FF2B5EF4-FFF2-40B4-BE49-F238E27FC236}">
                <a16:creationId xmlns:a16="http://schemas.microsoft.com/office/drawing/2014/main" id="{EA4EA308-0B59-6343-AF23-931D9C97CF99}"/>
              </a:ext>
            </a:extLst>
          </p:cNvPr>
          <p:cNvSpPr>
            <a:spLocks noGrp="1"/>
          </p:cNvSpPr>
          <p:nvPr>
            <p:ph idx="1"/>
          </p:nvPr>
        </p:nvSpPr>
        <p:spPr/>
        <p:txBody>
          <a:bodyPr vert="horz" lIns="91440" tIns="45720" rIns="91440" bIns="45720" rtlCol="0" anchor="t">
            <a:normAutofit/>
          </a:bodyPr>
          <a:lstStyle/>
          <a:p>
            <a:r>
              <a:rPr lang="en-US" dirty="0"/>
              <a:t>Updated Population for the DRC gathered from Humanitarian Data Exchange: </a:t>
            </a:r>
            <a:r>
              <a:rPr lang="en-US" sz="2000" dirty="0">
                <a:hlinkClick r:id="rId2"/>
              </a:rPr>
              <a:t>https://data.humdata.org/dataset/rdc-statistiques-des-populations</a:t>
            </a:r>
            <a:endParaRPr lang="en-US" dirty="0"/>
          </a:p>
          <a:p>
            <a:r>
              <a:rPr lang="en-US" dirty="0"/>
              <a:t>Update Health Zone maps via Humanitarian Data Exchange:  </a:t>
            </a:r>
            <a:r>
              <a:rPr lang="en-US" sz="2000" dirty="0">
                <a:hlinkClick r:id="rId3"/>
              </a:rPr>
              <a:t>https://data.humdata.org/dataset/democratic-republic-of-congo-health-boundaries</a:t>
            </a:r>
            <a:endParaRPr lang="en-US" sz="2000" dirty="0"/>
          </a:p>
          <a:p>
            <a:r>
              <a:rPr lang="en-US" dirty="0"/>
              <a:t>River Network and Road Networks via Digital Chart of the World (DCW): </a:t>
            </a:r>
            <a:r>
              <a:rPr lang="en-US" sz="2000" dirty="0">
                <a:hlinkClick r:id="rId4"/>
              </a:rPr>
              <a:t>diva-gis.org</a:t>
            </a:r>
            <a:r>
              <a:rPr lang="en-US" sz="2000" dirty="0"/>
              <a:t>  </a:t>
            </a:r>
            <a:endParaRPr lang="en-US" sz="1600" dirty="0">
              <a:cs typeface="Calibri"/>
            </a:endParaRPr>
          </a:p>
          <a:p>
            <a:pPr lvl="1"/>
            <a:r>
              <a:rPr lang="en-US" dirty="0"/>
              <a:t>Combined into a single coherent travel network with novel methodology (in preparation) for travel time calculations to feed mobility model</a:t>
            </a:r>
          </a:p>
          <a:p>
            <a:r>
              <a:rPr lang="en-US" dirty="0">
                <a:cs typeface="Calibri"/>
              </a:rPr>
              <a:t>DRC Ministry of Health as curated by Sophie </a:t>
            </a:r>
            <a:r>
              <a:rPr lang="en-US" dirty="0" err="1">
                <a:cs typeface="Calibri"/>
              </a:rPr>
              <a:t>Meakin</a:t>
            </a:r>
            <a:r>
              <a:rPr lang="en-US" dirty="0">
                <a:cs typeface="Calibri"/>
              </a:rPr>
              <a:t>: </a:t>
            </a:r>
            <a:r>
              <a:rPr lang="en-US" sz="2000" dirty="0">
                <a:cs typeface="Calibri"/>
                <a:hlinkClick r:id="rId5"/>
              </a:rPr>
              <a:t>https://</a:t>
            </a:r>
            <a:r>
              <a:rPr lang="en-US" sz="2000" dirty="0" err="1">
                <a:cs typeface="Calibri"/>
                <a:hlinkClick r:id="rId5"/>
              </a:rPr>
              <a:t>github.com</a:t>
            </a:r>
            <a:r>
              <a:rPr lang="en-US" sz="2000" dirty="0">
                <a:cs typeface="Calibri"/>
                <a:hlinkClick r:id="rId5"/>
              </a:rPr>
              <a:t>/</a:t>
            </a:r>
            <a:r>
              <a:rPr lang="en-US" sz="2000" dirty="0" err="1">
                <a:cs typeface="Calibri"/>
                <a:hlinkClick r:id="rId5"/>
              </a:rPr>
              <a:t>sophiemeakin</a:t>
            </a:r>
            <a:r>
              <a:rPr lang="en-US" sz="2000" dirty="0">
                <a:cs typeface="Calibri"/>
                <a:hlinkClick r:id="rId5"/>
              </a:rPr>
              <a:t>/</a:t>
            </a:r>
            <a:r>
              <a:rPr lang="en-US" sz="2000" dirty="0" err="1">
                <a:cs typeface="Calibri"/>
                <a:hlinkClick r:id="rId5"/>
              </a:rPr>
              <a:t>ebola_drc</a:t>
            </a:r>
            <a:r>
              <a:rPr lang="en-US" sz="2000" dirty="0">
                <a:cs typeface="Calibri"/>
                <a:hlinkClick r:id="rId5"/>
              </a:rPr>
              <a:t>/</a:t>
            </a:r>
            <a:endParaRPr lang="en-US" dirty="0">
              <a:cs typeface="Calibri"/>
            </a:endParaRPr>
          </a:p>
        </p:txBody>
      </p:sp>
    </p:spTree>
    <p:extLst>
      <p:ext uri="{BB962C8B-B14F-4D97-AF65-F5344CB8AC3E}">
        <p14:creationId xmlns:p14="http://schemas.microsoft.com/office/powerpoint/2010/main" val="207942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BC6E-4F41-1B42-B83B-A028B730F213}"/>
              </a:ext>
            </a:extLst>
          </p:cNvPr>
          <p:cNvSpPr>
            <a:spLocks noGrp="1"/>
          </p:cNvSpPr>
          <p:nvPr>
            <p:ph type="title"/>
          </p:nvPr>
        </p:nvSpPr>
        <p:spPr/>
        <p:txBody>
          <a:bodyPr/>
          <a:lstStyle/>
          <a:p>
            <a:r>
              <a:rPr lang="en-US" dirty="0"/>
              <a:t>Model Description</a:t>
            </a:r>
          </a:p>
        </p:txBody>
      </p:sp>
      <p:pic>
        <p:nvPicPr>
          <p:cNvPr id="5" name="Content Placeholder 4">
            <a:extLst>
              <a:ext uri="{FF2B5EF4-FFF2-40B4-BE49-F238E27FC236}">
                <a16:creationId xmlns:a16="http://schemas.microsoft.com/office/drawing/2014/main" id="{6FA39E0F-6BBA-6340-80F7-AC49FAEBAEC4}"/>
              </a:ext>
            </a:extLst>
          </p:cNvPr>
          <p:cNvPicPr>
            <a:picLocks noGrp="1" noChangeAspect="1"/>
          </p:cNvPicPr>
          <p:nvPr>
            <p:ph idx="1"/>
          </p:nvPr>
        </p:nvPicPr>
        <p:blipFill>
          <a:blip r:embed="rId3"/>
          <a:stretch>
            <a:fillRect/>
          </a:stretch>
        </p:blipFill>
        <p:spPr>
          <a:xfrm>
            <a:off x="1028700" y="1864633"/>
            <a:ext cx="10134600" cy="3505200"/>
          </a:xfrm>
        </p:spPr>
      </p:pic>
      <p:sp>
        <p:nvSpPr>
          <p:cNvPr id="6" name="Content Placeholder 2">
            <a:extLst>
              <a:ext uri="{FF2B5EF4-FFF2-40B4-BE49-F238E27FC236}">
                <a16:creationId xmlns:a16="http://schemas.microsoft.com/office/drawing/2014/main" id="{21B47CEE-46A4-7249-B44A-B94C0EDDB922}"/>
              </a:ext>
            </a:extLst>
          </p:cNvPr>
          <p:cNvSpPr txBox="1">
            <a:spLocks/>
          </p:cNvSpPr>
          <p:nvPr/>
        </p:nvSpPr>
        <p:spPr>
          <a:xfrm>
            <a:off x="838200" y="1375682"/>
            <a:ext cx="10515600" cy="874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PatchSim</a:t>
            </a:r>
            <a:r>
              <a:rPr lang="en-US" dirty="0"/>
              <a:t>:  Metapopulation model with gravity mobility model</a:t>
            </a:r>
          </a:p>
          <a:p>
            <a:endParaRPr lang="en-US" dirty="0"/>
          </a:p>
        </p:txBody>
      </p:sp>
      <p:sp>
        <p:nvSpPr>
          <p:cNvPr id="9" name="TextBox 8">
            <a:extLst>
              <a:ext uri="{FF2B5EF4-FFF2-40B4-BE49-F238E27FC236}">
                <a16:creationId xmlns:a16="http://schemas.microsoft.com/office/drawing/2014/main" id="{0DDFB021-F5C3-C949-B09A-6AC7F85579E5}"/>
              </a:ext>
            </a:extLst>
          </p:cNvPr>
          <p:cNvSpPr txBox="1"/>
          <p:nvPr/>
        </p:nvSpPr>
        <p:spPr>
          <a:xfrm>
            <a:off x="145143" y="5369833"/>
            <a:ext cx="11916227" cy="1477328"/>
          </a:xfrm>
          <a:prstGeom prst="rect">
            <a:avLst/>
          </a:prstGeom>
          <a:noFill/>
        </p:spPr>
        <p:txBody>
          <a:bodyPr wrap="square" rtlCol="0">
            <a:spAutoFit/>
          </a:bodyPr>
          <a:lstStyle/>
          <a:p>
            <a:r>
              <a:rPr lang="en-US" dirty="0"/>
              <a:t>The large circles represent the patches (A,B,C) in the simulation, and the grey edges represent the travel network, colors represent the disease state the individuals are in (susceptible, exposed, infected or recovered), The wavy dashed arrows show movement of individuals.   Panel 1. Individuals move moved from home to another patch. Panel 2. This creates another effective population where the disease dynamics operate and individuals become ill (change from green to red) which stand out in the 3</a:t>
            </a:r>
            <a:r>
              <a:rPr lang="en-US" baseline="30000" dirty="0"/>
              <a:t>rd</a:t>
            </a:r>
            <a:r>
              <a:rPr lang="en-US" dirty="0"/>
              <a:t> panel.  Panel 4. Finally, the individuals return to their home patch</a:t>
            </a:r>
          </a:p>
        </p:txBody>
      </p:sp>
    </p:spTree>
    <p:extLst>
      <p:ext uri="{BB962C8B-B14F-4D97-AF65-F5344CB8AC3E}">
        <p14:creationId xmlns:p14="http://schemas.microsoft.com/office/powerpoint/2010/main" val="1978535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9008-55BB-F147-AE7E-83BFD1178551}"/>
              </a:ext>
            </a:extLst>
          </p:cNvPr>
          <p:cNvSpPr>
            <a:spLocks noGrp="1"/>
          </p:cNvSpPr>
          <p:nvPr>
            <p:ph type="title"/>
          </p:nvPr>
        </p:nvSpPr>
        <p:spPr/>
        <p:txBody>
          <a:bodyPr/>
          <a:lstStyle/>
          <a:p>
            <a:r>
              <a:rPr lang="en-US" dirty="0"/>
              <a:t>Calibration Approach</a:t>
            </a:r>
          </a:p>
        </p:txBody>
      </p:sp>
      <p:sp>
        <p:nvSpPr>
          <p:cNvPr id="3" name="Content Placeholder 2">
            <a:extLst>
              <a:ext uri="{FF2B5EF4-FFF2-40B4-BE49-F238E27FC236}">
                <a16:creationId xmlns:a16="http://schemas.microsoft.com/office/drawing/2014/main" id="{C96E7DB9-13EC-BF41-A71C-483EB14FD2A7}"/>
              </a:ext>
            </a:extLst>
          </p:cNvPr>
          <p:cNvSpPr>
            <a:spLocks noGrp="1"/>
          </p:cNvSpPr>
          <p:nvPr>
            <p:ph idx="1"/>
          </p:nvPr>
        </p:nvSpPr>
        <p:spPr/>
        <p:txBody>
          <a:bodyPr/>
          <a:lstStyle/>
          <a:p>
            <a:r>
              <a:rPr lang="en-US" dirty="0"/>
              <a:t>DRC Health ministry case reports used as ground truth</a:t>
            </a:r>
          </a:p>
          <a:p>
            <a:r>
              <a:rPr lang="en-US" dirty="0"/>
              <a:t>Vaccinations and surging case reports used to adjust </a:t>
            </a:r>
            <a:r>
              <a:rPr lang="en-US" dirty="0" err="1"/>
              <a:t>healthzone</a:t>
            </a:r>
            <a:r>
              <a:rPr lang="en-US" dirty="0"/>
              <a:t> specific forces of infection to closely match ground truth</a:t>
            </a:r>
          </a:p>
        </p:txBody>
      </p:sp>
    </p:spTree>
    <p:extLst>
      <p:ext uri="{BB962C8B-B14F-4D97-AF65-F5344CB8AC3E}">
        <p14:creationId xmlns:p14="http://schemas.microsoft.com/office/powerpoint/2010/main" val="362486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B116-ABBB-1042-A057-7305928CB45F}"/>
              </a:ext>
            </a:extLst>
          </p:cNvPr>
          <p:cNvSpPr>
            <a:spLocks noGrp="1"/>
          </p:cNvSpPr>
          <p:nvPr>
            <p:ph type="title"/>
          </p:nvPr>
        </p:nvSpPr>
        <p:spPr/>
        <p:txBody>
          <a:bodyPr/>
          <a:lstStyle/>
          <a:p>
            <a:r>
              <a:rPr lang="en-US" dirty="0"/>
              <a:t>Calibration – National Level</a:t>
            </a:r>
          </a:p>
        </p:txBody>
      </p:sp>
      <p:pic>
        <p:nvPicPr>
          <p:cNvPr id="5" name="Content Placeholder 4">
            <a:extLst>
              <a:ext uri="{FF2B5EF4-FFF2-40B4-BE49-F238E27FC236}">
                <a16:creationId xmlns:a16="http://schemas.microsoft.com/office/drawing/2014/main" id="{DE7E46EB-6625-C446-9211-4DF6338FD495}"/>
              </a:ext>
            </a:extLst>
          </p:cNvPr>
          <p:cNvPicPr>
            <a:picLocks noGrp="1" noChangeAspect="1"/>
          </p:cNvPicPr>
          <p:nvPr>
            <p:ph idx="1"/>
          </p:nvPr>
        </p:nvPicPr>
        <p:blipFill rotWithShape="1">
          <a:blip r:embed="rId2"/>
          <a:srcRect l="7872" t="7973" r="7716" b="5004"/>
          <a:stretch/>
        </p:blipFill>
        <p:spPr>
          <a:xfrm>
            <a:off x="838199" y="1578204"/>
            <a:ext cx="5693230" cy="4695430"/>
          </a:xfrm>
          <a:prstGeom prst="rect">
            <a:avLst/>
          </a:prstGeom>
        </p:spPr>
      </p:pic>
      <p:pic>
        <p:nvPicPr>
          <p:cNvPr id="7" name="Picture 6">
            <a:extLst>
              <a:ext uri="{FF2B5EF4-FFF2-40B4-BE49-F238E27FC236}">
                <a16:creationId xmlns:a16="http://schemas.microsoft.com/office/drawing/2014/main" id="{0AD8B046-FC27-6C4A-B612-05071D67E620}"/>
              </a:ext>
            </a:extLst>
          </p:cNvPr>
          <p:cNvPicPr>
            <a:picLocks noChangeAspect="1"/>
          </p:cNvPicPr>
          <p:nvPr/>
        </p:nvPicPr>
        <p:blipFill>
          <a:blip r:embed="rId3"/>
          <a:stretch>
            <a:fillRect/>
          </a:stretch>
        </p:blipFill>
        <p:spPr>
          <a:xfrm>
            <a:off x="7679314" y="1618118"/>
            <a:ext cx="3674485" cy="4436268"/>
          </a:xfrm>
          <a:prstGeom prst="rect">
            <a:avLst/>
          </a:prstGeom>
        </p:spPr>
      </p:pic>
      <p:sp>
        <p:nvSpPr>
          <p:cNvPr id="8" name="TextBox 7">
            <a:extLst>
              <a:ext uri="{FF2B5EF4-FFF2-40B4-BE49-F238E27FC236}">
                <a16:creationId xmlns:a16="http://schemas.microsoft.com/office/drawing/2014/main" id="{6C967713-B9BA-3D47-9069-0C592F36021A}"/>
              </a:ext>
            </a:extLst>
          </p:cNvPr>
          <p:cNvSpPr txBox="1"/>
          <p:nvPr/>
        </p:nvSpPr>
        <p:spPr>
          <a:xfrm>
            <a:off x="2182777" y="6310084"/>
            <a:ext cx="8298041" cy="369332"/>
          </a:xfrm>
          <a:prstGeom prst="rect">
            <a:avLst/>
          </a:prstGeom>
          <a:noFill/>
        </p:spPr>
        <p:txBody>
          <a:bodyPr wrap="none" rtlCol="0">
            <a:spAutoFit/>
          </a:bodyPr>
          <a:lstStyle/>
          <a:p>
            <a:r>
              <a:rPr lang="en-US" dirty="0"/>
              <a:t>* suspect </a:t>
            </a:r>
            <a:r>
              <a:rPr lang="en-US" dirty="0" err="1"/>
              <a:t>Oicha</a:t>
            </a:r>
            <a:r>
              <a:rPr lang="en-US" dirty="0"/>
              <a:t> ground truth may be undercounted by WHO due to security problems</a:t>
            </a:r>
          </a:p>
        </p:txBody>
      </p:sp>
    </p:spTree>
    <p:extLst>
      <p:ext uri="{BB962C8B-B14F-4D97-AF65-F5344CB8AC3E}">
        <p14:creationId xmlns:p14="http://schemas.microsoft.com/office/powerpoint/2010/main" val="2527301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14DE-D464-0747-AE3B-2B92D26F9C24}"/>
              </a:ext>
            </a:extLst>
          </p:cNvPr>
          <p:cNvSpPr>
            <a:spLocks noGrp="1"/>
          </p:cNvSpPr>
          <p:nvPr>
            <p:ph type="title"/>
          </p:nvPr>
        </p:nvSpPr>
        <p:spPr/>
        <p:txBody>
          <a:bodyPr/>
          <a:lstStyle/>
          <a:p>
            <a:r>
              <a:rPr lang="en-US" dirty="0"/>
              <a:t>Calibration </a:t>
            </a:r>
          </a:p>
        </p:txBody>
      </p:sp>
      <p:pic>
        <p:nvPicPr>
          <p:cNvPr id="5" name="Content Placeholder 4">
            <a:extLst>
              <a:ext uri="{FF2B5EF4-FFF2-40B4-BE49-F238E27FC236}">
                <a16:creationId xmlns:a16="http://schemas.microsoft.com/office/drawing/2014/main" id="{DA8A5FBB-32E6-F048-9EF4-8B45B8C0A9B3}"/>
              </a:ext>
            </a:extLst>
          </p:cNvPr>
          <p:cNvPicPr>
            <a:picLocks noGrp="1" noChangeAspect="1"/>
          </p:cNvPicPr>
          <p:nvPr>
            <p:ph idx="1"/>
          </p:nvPr>
        </p:nvPicPr>
        <p:blipFill rotWithShape="1">
          <a:blip r:embed="rId2"/>
          <a:srcRect l="9375" t="6245" r="8767" b="3251"/>
          <a:stretch/>
        </p:blipFill>
        <p:spPr>
          <a:xfrm>
            <a:off x="233731" y="1473982"/>
            <a:ext cx="11781067" cy="4070475"/>
          </a:xfrm>
          <a:prstGeom prst="rect">
            <a:avLst/>
          </a:prstGeom>
        </p:spPr>
      </p:pic>
      <p:sp>
        <p:nvSpPr>
          <p:cNvPr id="6" name="TextBox 5">
            <a:extLst>
              <a:ext uri="{FF2B5EF4-FFF2-40B4-BE49-F238E27FC236}">
                <a16:creationId xmlns:a16="http://schemas.microsoft.com/office/drawing/2014/main" id="{BA7175CF-1A47-AD48-B849-85F2DD27677B}"/>
              </a:ext>
            </a:extLst>
          </p:cNvPr>
          <p:cNvSpPr txBox="1"/>
          <p:nvPr/>
        </p:nvSpPr>
        <p:spPr>
          <a:xfrm>
            <a:off x="2182777" y="6310084"/>
            <a:ext cx="8298041" cy="369332"/>
          </a:xfrm>
          <a:prstGeom prst="rect">
            <a:avLst/>
          </a:prstGeom>
          <a:noFill/>
        </p:spPr>
        <p:txBody>
          <a:bodyPr wrap="none" rtlCol="0">
            <a:spAutoFit/>
          </a:bodyPr>
          <a:lstStyle/>
          <a:p>
            <a:r>
              <a:rPr lang="en-US" dirty="0"/>
              <a:t>* suspect </a:t>
            </a:r>
            <a:r>
              <a:rPr lang="en-US" dirty="0" err="1"/>
              <a:t>Oicha</a:t>
            </a:r>
            <a:r>
              <a:rPr lang="en-US" dirty="0"/>
              <a:t> ground truth may be undercounted by WHO due to security problems</a:t>
            </a:r>
          </a:p>
        </p:txBody>
      </p:sp>
    </p:spTree>
    <p:extLst>
      <p:ext uri="{BB962C8B-B14F-4D97-AF65-F5344CB8AC3E}">
        <p14:creationId xmlns:p14="http://schemas.microsoft.com/office/powerpoint/2010/main" val="35906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E930-7583-7546-B01F-22DC122FFE45}"/>
              </a:ext>
            </a:extLst>
          </p:cNvPr>
          <p:cNvSpPr>
            <a:spLocks noGrp="1"/>
          </p:cNvSpPr>
          <p:nvPr>
            <p:ph type="title"/>
          </p:nvPr>
        </p:nvSpPr>
        <p:spPr/>
        <p:txBody>
          <a:bodyPr/>
          <a:lstStyle/>
          <a:p>
            <a:r>
              <a:rPr lang="en-US" dirty="0"/>
              <a:t>Risk Calculations</a:t>
            </a:r>
          </a:p>
        </p:txBody>
      </p:sp>
      <p:sp>
        <p:nvSpPr>
          <p:cNvPr id="3" name="Content Placeholder 2">
            <a:extLst>
              <a:ext uri="{FF2B5EF4-FFF2-40B4-BE49-F238E27FC236}">
                <a16:creationId xmlns:a16="http://schemas.microsoft.com/office/drawing/2014/main" id="{38612809-DB5F-2343-9F37-DC17649C3C6C}"/>
              </a:ext>
            </a:extLst>
          </p:cNvPr>
          <p:cNvSpPr>
            <a:spLocks noGrp="1"/>
          </p:cNvSpPr>
          <p:nvPr>
            <p:ph idx="1"/>
          </p:nvPr>
        </p:nvSpPr>
        <p:spPr>
          <a:xfrm>
            <a:off x="838200" y="1825625"/>
            <a:ext cx="10727666" cy="4351338"/>
          </a:xfrm>
        </p:spPr>
        <p:txBody>
          <a:bodyPr/>
          <a:lstStyle/>
          <a:p>
            <a:r>
              <a:rPr lang="en-US" b="1" dirty="0"/>
              <a:t>Future Cases: </a:t>
            </a:r>
            <a:r>
              <a:rPr lang="en-US" dirty="0"/>
              <a:t> Proportion of future cases generated by running calibrated model beyond the last “observation” 30 days into the future</a:t>
            </a:r>
          </a:p>
          <a:p>
            <a:r>
              <a:rPr lang="en-US" dirty="0"/>
              <a:t>Examine 2 scenarios for the future:</a:t>
            </a:r>
          </a:p>
          <a:p>
            <a:pPr lvl="1"/>
            <a:r>
              <a:rPr lang="en-US" dirty="0"/>
              <a:t>Scenario 1:  Current controls remain in place in the </a:t>
            </a:r>
            <a:r>
              <a:rPr lang="en-US" dirty="0" err="1"/>
              <a:t>healthzones</a:t>
            </a:r>
            <a:r>
              <a:rPr lang="en-US" dirty="0"/>
              <a:t> they’ve been employed</a:t>
            </a:r>
          </a:p>
          <a:p>
            <a:pPr lvl="1"/>
            <a:r>
              <a:rPr lang="en-US" dirty="0"/>
              <a:t>Scenario 2: All control efforts are released on the date of last observation</a:t>
            </a:r>
          </a:p>
          <a:p>
            <a:r>
              <a:rPr lang="en-US" dirty="0"/>
              <a:t>Yet to be done: International ports of entry:  Risk of future cases arriving at ports of entry</a:t>
            </a:r>
          </a:p>
          <a:p>
            <a:pPr lvl="1"/>
            <a:endParaRPr lang="en-US" dirty="0"/>
          </a:p>
        </p:txBody>
      </p:sp>
    </p:spTree>
    <p:extLst>
      <p:ext uri="{BB962C8B-B14F-4D97-AF65-F5344CB8AC3E}">
        <p14:creationId xmlns:p14="http://schemas.microsoft.com/office/powerpoint/2010/main" val="373089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A6F1-D408-8E4D-B76C-483EF194C268}"/>
              </a:ext>
            </a:extLst>
          </p:cNvPr>
          <p:cNvSpPr>
            <a:spLocks noGrp="1"/>
          </p:cNvSpPr>
          <p:nvPr>
            <p:ph type="title"/>
          </p:nvPr>
        </p:nvSpPr>
        <p:spPr/>
        <p:txBody>
          <a:bodyPr/>
          <a:lstStyle/>
          <a:p>
            <a:r>
              <a:rPr lang="en-US" dirty="0"/>
              <a:t>Results – Scenario 1 </a:t>
            </a:r>
            <a:r>
              <a:rPr lang="en-US" dirty="0" err="1"/>
              <a:t>Healthzone</a:t>
            </a:r>
            <a:r>
              <a:rPr lang="en-US" dirty="0"/>
              <a:t> risk</a:t>
            </a:r>
            <a:br>
              <a:rPr lang="en-US" dirty="0"/>
            </a:br>
            <a:r>
              <a:rPr lang="en-US" sz="3600" dirty="0"/>
              <a:t>(controls remain) </a:t>
            </a:r>
          </a:p>
        </p:txBody>
      </p:sp>
      <p:graphicFrame>
        <p:nvGraphicFramePr>
          <p:cNvPr id="11" name="Content Placeholder 10">
            <a:extLst>
              <a:ext uri="{FF2B5EF4-FFF2-40B4-BE49-F238E27FC236}">
                <a16:creationId xmlns:a16="http://schemas.microsoft.com/office/drawing/2014/main" id="{7B2D3DDA-94F0-4C96-B0D1-6B31A720F9EF}"/>
              </a:ext>
            </a:extLst>
          </p:cNvPr>
          <p:cNvGraphicFramePr>
            <a:graphicFrameLocks noGrp="1"/>
          </p:cNvGraphicFramePr>
          <p:nvPr>
            <p:ph idx="1"/>
            <p:extLst>
              <p:ext uri="{D42A27DB-BD31-4B8C-83A1-F6EECF244321}">
                <p14:modId xmlns:p14="http://schemas.microsoft.com/office/powerpoint/2010/main" val="1765627652"/>
              </p:ext>
            </p:extLst>
          </p:nvPr>
        </p:nvGraphicFramePr>
        <p:xfrm>
          <a:off x="7875794" y="1690688"/>
          <a:ext cx="3478006" cy="4023360"/>
        </p:xfrm>
        <a:graphic>
          <a:graphicData uri="http://schemas.openxmlformats.org/drawingml/2006/table">
            <a:tbl>
              <a:tblPr firstRow="1" bandRow="1">
                <a:tableStyleId>{5C22544A-7EE6-4342-B048-85BDC9FD1C3A}</a:tableStyleId>
              </a:tblPr>
              <a:tblGrid>
                <a:gridCol w="1663119">
                  <a:extLst>
                    <a:ext uri="{9D8B030D-6E8A-4147-A177-3AD203B41FA5}">
                      <a16:colId xmlns:a16="http://schemas.microsoft.com/office/drawing/2014/main" val="3860368638"/>
                    </a:ext>
                  </a:extLst>
                </a:gridCol>
                <a:gridCol w="1814887">
                  <a:extLst>
                    <a:ext uri="{9D8B030D-6E8A-4147-A177-3AD203B41FA5}">
                      <a16:colId xmlns:a16="http://schemas.microsoft.com/office/drawing/2014/main" val="3589697995"/>
                    </a:ext>
                  </a:extLst>
                </a:gridCol>
              </a:tblGrid>
              <a:tr h="0">
                <a:tc>
                  <a:txBody>
                    <a:bodyPr/>
                    <a:lstStyle/>
                    <a:p>
                      <a:r>
                        <a:rPr lang="en-US"/>
                        <a:t>Health Zone</a:t>
                      </a:r>
                    </a:p>
                  </a:txBody>
                  <a:tcPr anchor="ctr"/>
                </a:tc>
                <a:tc>
                  <a:txBody>
                    <a:bodyPr/>
                    <a:lstStyle/>
                    <a:p>
                      <a:pPr lvl="0">
                        <a:buNone/>
                      </a:pPr>
                      <a:r>
                        <a:rPr lang="en-US" sz="1800" b="1" i="0" u="none" strike="noStrike" noProof="0">
                          <a:solidFill>
                            <a:srgbClr val="FFFFFF"/>
                          </a:solidFill>
                          <a:latin typeface="Calibri"/>
                        </a:rPr>
                        <a:t>Risk Index</a:t>
                      </a:r>
                      <a:endParaRPr lang="en-US"/>
                    </a:p>
                  </a:txBody>
                  <a:tcPr/>
                </a:tc>
                <a:extLst>
                  <a:ext uri="{0D108BD9-81ED-4DB2-BD59-A6C34878D82A}">
                    <a16:rowId xmlns:a16="http://schemas.microsoft.com/office/drawing/2014/main" val="1498657606"/>
                  </a:ext>
                </a:extLst>
              </a:tr>
              <a:tr h="0">
                <a:tc>
                  <a:txBody>
                    <a:bodyPr/>
                    <a:lstStyle/>
                    <a:p>
                      <a:r>
                        <a:rPr lang="en-US"/>
                        <a:t>BENI</a:t>
                      </a:r>
                    </a:p>
                  </a:txBody>
                  <a:tcPr anchor="ctr"/>
                </a:tc>
                <a:tc>
                  <a:txBody>
                    <a:bodyPr/>
                    <a:lstStyle/>
                    <a:p>
                      <a:pPr algn="l" rtl="0" fontAlgn="ctr"/>
                      <a:r>
                        <a:rPr lang="en-US" sz="1800" b="0" i="0" u="none" strike="noStrike" dirty="0">
                          <a:solidFill>
                            <a:schemeClr val="tx1"/>
                          </a:solidFill>
                          <a:effectLst/>
                          <a:latin typeface="Calibri" panose="020F0502020204030204" pitchFamily="34" charset="0"/>
                        </a:rPr>
                        <a:t>20.5%</a:t>
                      </a:r>
                    </a:p>
                  </a:txBody>
                  <a:tcPr marL="9525" marR="9525" marT="9525" marB="0" anchor="ctr"/>
                </a:tc>
                <a:extLst>
                  <a:ext uri="{0D108BD9-81ED-4DB2-BD59-A6C34878D82A}">
                    <a16:rowId xmlns:a16="http://schemas.microsoft.com/office/drawing/2014/main" val="2927494516"/>
                  </a:ext>
                </a:extLst>
              </a:tr>
              <a:tr h="0">
                <a:tc>
                  <a:txBody>
                    <a:bodyPr/>
                    <a:lstStyle/>
                    <a:p>
                      <a:r>
                        <a:rPr lang="en-US"/>
                        <a:t>KATWA</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13.2%</a:t>
                      </a:r>
                    </a:p>
                  </a:txBody>
                  <a:tcPr marL="9525" marR="9525" marT="9525" marB="0" anchor="ctr"/>
                </a:tc>
                <a:extLst>
                  <a:ext uri="{0D108BD9-81ED-4DB2-BD59-A6C34878D82A}">
                    <a16:rowId xmlns:a16="http://schemas.microsoft.com/office/drawing/2014/main" val="3782255734"/>
                  </a:ext>
                </a:extLst>
              </a:tr>
              <a:tr h="0">
                <a:tc>
                  <a:txBody>
                    <a:bodyPr/>
                    <a:lstStyle/>
                    <a:p>
                      <a:r>
                        <a:rPr lang="en-US"/>
                        <a:t>BUTEMBO</a:t>
                      </a:r>
                    </a:p>
                  </a:txBody>
                  <a:tcPr anchor="ctr"/>
                </a:tc>
                <a:tc>
                  <a:txBody>
                    <a:bodyPr/>
                    <a:lstStyle/>
                    <a:p>
                      <a:pPr algn="l" rtl="0" fontAlgn="ctr"/>
                      <a:r>
                        <a:rPr lang="en-US" sz="1800" b="0" i="0" u="none" strike="noStrike" dirty="0">
                          <a:solidFill>
                            <a:srgbClr val="000000"/>
                          </a:solidFill>
                          <a:effectLst/>
                          <a:latin typeface="Calibri" panose="020F0502020204030204" pitchFamily="34" charset="0"/>
                        </a:rPr>
                        <a:t>10.3%</a:t>
                      </a:r>
                    </a:p>
                  </a:txBody>
                  <a:tcPr marL="9525" marR="9525" marT="9525" marB="0" anchor="ctr"/>
                </a:tc>
                <a:extLst>
                  <a:ext uri="{0D108BD9-81ED-4DB2-BD59-A6C34878D82A}">
                    <a16:rowId xmlns:a16="http://schemas.microsoft.com/office/drawing/2014/main" val="2203455519"/>
                  </a:ext>
                </a:extLst>
              </a:tr>
              <a:tr h="0">
                <a:tc>
                  <a:txBody>
                    <a:bodyPr/>
                    <a:lstStyle/>
                    <a:p>
                      <a:r>
                        <a:rPr lang="en-US" dirty="0"/>
                        <a:t>KALUNGUTA</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6.7%</a:t>
                      </a:r>
                    </a:p>
                  </a:txBody>
                  <a:tcPr marL="9525" marR="9525" marT="9525" marB="0" anchor="ctr"/>
                </a:tc>
                <a:extLst>
                  <a:ext uri="{0D108BD9-81ED-4DB2-BD59-A6C34878D82A}">
                    <a16:rowId xmlns:a16="http://schemas.microsoft.com/office/drawing/2014/main" val="2960629066"/>
                  </a:ext>
                </a:extLst>
              </a:tr>
              <a:tr h="0">
                <a:tc>
                  <a:txBody>
                    <a:bodyPr/>
                    <a:lstStyle/>
                    <a:p>
                      <a:r>
                        <a:rPr lang="en-US"/>
                        <a:t>OICHA</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6.7%</a:t>
                      </a:r>
                    </a:p>
                  </a:txBody>
                  <a:tcPr marL="9525" marR="9525" marT="9525" marB="0" anchor="ctr"/>
                </a:tc>
                <a:extLst>
                  <a:ext uri="{0D108BD9-81ED-4DB2-BD59-A6C34878D82A}">
                    <a16:rowId xmlns:a16="http://schemas.microsoft.com/office/drawing/2014/main" val="3341009898"/>
                  </a:ext>
                </a:extLst>
              </a:tr>
              <a:tr h="0">
                <a:tc>
                  <a:txBody>
                    <a:bodyPr/>
                    <a:lstStyle/>
                    <a:p>
                      <a:r>
                        <a:rPr lang="en-US"/>
                        <a:t>MUTWANGA</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3.3%</a:t>
                      </a:r>
                    </a:p>
                  </a:txBody>
                  <a:tcPr marL="9525" marR="9525" marT="9525" marB="0" anchor="ctr"/>
                </a:tc>
                <a:extLst>
                  <a:ext uri="{0D108BD9-81ED-4DB2-BD59-A6C34878D82A}">
                    <a16:rowId xmlns:a16="http://schemas.microsoft.com/office/drawing/2014/main" val="2593595333"/>
                  </a:ext>
                </a:extLst>
              </a:tr>
              <a:tr h="0">
                <a:tc>
                  <a:txBody>
                    <a:bodyPr/>
                    <a:lstStyle/>
                    <a:p>
                      <a:r>
                        <a:rPr lang="en-US"/>
                        <a:t>MABALAKO</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2.2%</a:t>
                      </a:r>
                    </a:p>
                  </a:txBody>
                  <a:tcPr marL="9525" marR="9525" marT="9525" marB="0" anchor="ctr"/>
                </a:tc>
                <a:extLst>
                  <a:ext uri="{0D108BD9-81ED-4DB2-BD59-A6C34878D82A}">
                    <a16:rowId xmlns:a16="http://schemas.microsoft.com/office/drawing/2014/main" val="3319504945"/>
                  </a:ext>
                </a:extLst>
              </a:tr>
              <a:tr h="0">
                <a:tc>
                  <a:txBody>
                    <a:bodyPr/>
                    <a:lstStyle/>
                    <a:p>
                      <a:r>
                        <a:rPr lang="en-US"/>
                        <a:t>MUSIENENE</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2.1%</a:t>
                      </a:r>
                    </a:p>
                  </a:txBody>
                  <a:tcPr marL="9525" marR="9525" marT="9525" marB="0" anchor="ctr"/>
                </a:tc>
                <a:extLst>
                  <a:ext uri="{0D108BD9-81ED-4DB2-BD59-A6C34878D82A}">
                    <a16:rowId xmlns:a16="http://schemas.microsoft.com/office/drawing/2014/main" val="3078719308"/>
                  </a:ext>
                </a:extLst>
              </a:tr>
              <a:tr h="0">
                <a:tc>
                  <a:txBody>
                    <a:bodyPr/>
                    <a:lstStyle/>
                    <a:p>
                      <a:r>
                        <a:rPr lang="en-US"/>
                        <a:t>KYONDO</a:t>
                      </a:r>
                    </a:p>
                  </a:txBody>
                  <a:tcPr anchor="ctr"/>
                </a:tc>
                <a:tc>
                  <a:txBody>
                    <a:bodyPr/>
                    <a:lstStyle/>
                    <a:p>
                      <a:pPr algn="l" rtl="0" fontAlgn="ctr"/>
                      <a:r>
                        <a:rPr lang="en-US" sz="1800" b="0" i="0" u="none" strike="noStrike">
                          <a:solidFill>
                            <a:srgbClr val="000000"/>
                          </a:solidFill>
                          <a:effectLst/>
                          <a:latin typeface="Calibri" panose="020F0502020204030204" pitchFamily="34" charset="0"/>
                        </a:rPr>
                        <a:t>2.1%</a:t>
                      </a:r>
                    </a:p>
                  </a:txBody>
                  <a:tcPr marL="9525" marR="9525" marT="9525" marB="0" anchor="ctr"/>
                </a:tc>
                <a:extLst>
                  <a:ext uri="{0D108BD9-81ED-4DB2-BD59-A6C34878D82A}">
                    <a16:rowId xmlns:a16="http://schemas.microsoft.com/office/drawing/2014/main" val="3014670564"/>
                  </a:ext>
                </a:extLst>
              </a:tr>
              <a:tr h="0">
                <a:tc>
                  <a:txBody>
                    <a:bodyPr/>
                    <a:lstStyle/>
                    <a:p>
                      <a:r>
                        <a:rPr lang="en-US"/>
                        <a:t>LUBERO</a:t>
                      </a:r>
                    </a:p>
                  </a:txBody>
                  <a:tcPr anchor="ctr"/>
                </a:tc>
                <a:tc>
                  <a:txBody>
                    <a:bodyPr/>
                    <a:lstStyle/>
                    <a:p>
                      <a:pPr algn="l" rtl="0" fontAlgn="ctr"/>
                      <a:r>
                        <a:rPr lang="en-US" sz="1800" b="0" i="0" u="none" strike="noStrike" dirty="0">
                          <a:solidFill>
                            <a:srgbClr val="000000"/>
                          </a:solidFill>
                          <a:effectLst/>
                          <a:latin typeface="Calibri" panose="020F0502020204030204" pitchFamily="34" charset="0"/>
                        </a:rPr>
                        <a:t>2.0%</a:t>
                      </a:r>
                    </a:p>
                  </a:txBody>
                  <a:tcPr marL="9525" marR="9525" marT="9525" marB="0" anchor="ctr"/>
                </a:tc>
                <a:extLst>
                  <a:ext uri="{0D108BD9-81ED-4DB2-BD59-A6C34878D82A}">
                    <a16:rowId xmlns:a16="http://schemas.microsoft.com/office/drawing/2014/main" val="3470611468"/>
                  </a:ext>
                </a:extLst>
              </a:tr>
            </a:tbl>
          </a:graphicData>
        </a:graphic>
      </p:graphicFrame>
      <p:sp>
        <p:nvSpPr>
          <p:cNvPr id="10" name="Content Placeholder 2">
            <a:extLst>
              <a:ext uri="{FF2B5EF4-FFF2-40B4-BE49-F238E27FC236}">
                <a16:creationId xmlns:a16="http://schemas.microsoft.com/office/drawing/2014/main" id="{CC251130-0D92-8F4F-A5B8-F712FABAD315}"/>
              </a:ext>
            </a:extLst>
          </p:cNvPr>
          <p:cNvSpPr txBox="1">
            <a:spLocks/>
          </p:cNvSpPr>
          <p:nvPr/>
        </p:nvSpPr>
        <p:spPr>
          <a:xfrm>
            <a:off x="838200" y="1825625"/>
            <a:ext cx="703759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lvl="1"/>
            <a:endParaRPr lang="en-US" dirty="0"/>
          </a:p>
        </p:txBody>
      </p:sp>
      <p:sp>
        <p:nvSpPr>
          <p:cNvPr id="12" name="Content Placeholder 2">
            <a:extLst>
              <a:ext uri="{FF2B5EF4-FFF2-40B4-BE49-F238E27FC236}">
                <a16:creationId xmlns:a16="http://schemas.microsoft.com/office/drawing/2014/main" id="{922E22AC-DFDB-564F-A30E-4224AB6CD80D}"/>
              </a:ext>
            </a:extLst>
          </p:cNvPr>
          <p:cNvSpPr txBox="1">
            <a:spLocks/>
          </p:cNvSpPr>
          <p:nvPr/>
        </p:nvSpPr>
        <p:spPr>
          <a:xfrm>
            <a:off x="838200" y="1825625"/>
            <a:ext cx="692733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Likely locations of future cases in the next 30 days</a:t>
            </a:r>
          </a:p>
          <a:p>
            <a:r>
              <a:rPr lang="en-US" dirty="0"/>
              <a:t>Estimated future cases beyond current state</a:t>
            </a:r>
          </a:p>
          <a:p>
            <a:pPr lvl="1"/>
            <a:r>
              <a:rPr lang="en-US" dirty="0"/>
              <a:t>35% more cases 30 days out</a:t>
            </a:r>
          </a:p>
          <a:p>
            <a:pPr lvl="1"/>
            <a:r>
              <a:rPr lang="en-US" dirty="0"/>
              <a:t>74% more cases 60 days out</a:t>
            </a:r>
          </a:p>
          <a:p>
            <a:pPr lvl="1"/>
            <a:r>
              <a:rPr lang="en-US" dirty="0"/>
              <a:t>116% more cases 90 days out</a:t>
            </a:r>
          </a:p>
        </p:txBody>
      </p:sp>
    </p:spTree>
    <p:extLst>
      <p:ext uri="{BB962C8B-B14F-4D97-AF65-F5344CB8AC3E}">
        <p14:creationId xmlns:p14="http://schemas.microsoft.com/office/powerpoint/2010/main" val="3519602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30376</TotalTime>
  <Words>936</Words>
  <Application>Microsoft Office PowerPoint</Application>
  <PresentationFormat>Widescreen</PresentationFormat>
  <Paragraphs>126</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Ebola Outbreak North-Kivu 2018 Risk of Future Cases</vt:lpstr>
      <vt:lpstr>Approach</vt:lpstr>
      <vt:lpstr>Datasets</vt:lpstr>
      <vt:lpstr>Model Description</vt:lpstr>
      <vt:lpstr>Calibration Approach</vt:lpstr>
      <vt:lpstr>Calibration – National Level</vt:lpstr>
      <vt:lpstr>Calibration </vt:lpstr>
      <vt:lpstr>Risk Calculations</vt:lpstr>
      <vt:lpstr>Results – Scenario 1 Healthzone risk (controls remain) </vt:lpstr>
      <vt:lpstr>Results – Scenario 1 Healthzone risk (controls remain)</vt:lpstr>
      <vt:lpstr>Results – Scenario 2 Healthzone risk (control efforts removed)</vt:lpstr>
      <vt:lpstr>Results – Scenario 2 Healthzone risk (control efforts removed)</vt:lpstr>
      <vt:lpstr>Yet to be completed Port of Entry calculations</vt:lpstr>
      <vt:lpstr>Port of Entry methods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Ebola Outbreak North-Kivu 2018 Risk of Future Cases</dc:title>
  <dc:creator>Lewis, Bryan Leroy (bl4zc)</dc:creator>
  <cp:lastModifiedBy>Lewis, Bryan Leroy (bl4zc)</cp:lastModifiedBy>
  <cp:revision>3</cp:revision>
  <dcterms:created xsi:type="dcterms:W3CDTF">2018-12-21T15:43:29Z</dcterms:created>
  <dcterms:modified xsi:type="dcterms:W3CDTF">2019-02-11T19:55:16Z</dcterms:modified>
</cp:coreProperties>
</file>